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61" r:id="rId3"/>
    <p:sldId id="263" r:id="rId4"/>
    <p:sldId id="258" r:id="rId5"/>
    <p:sldId id="274" r:id="rId6"/>
    <p:sldId id="264" r:id="rId7"/>
    <p:sldId id="266" r:id="rId8"/>
    <p:sldId id="271" r:id="rId9"/>
    <p:sldId id="260" r:id="rId10"/>
    <p:sldId id="396" r:id="rId11"/>
    <p:sldId id="397" r:id="rId12"/>
    <p:sldId id="267" r:id="rId13"/>
    <p:sldId id="270" r:id="rId14"/>
    <p:sldId id="268" r:id="rId15"/>
    <p:sldId id="275" r:id="rId16"/>
    <p:sldId id="299" r:id="rId17"/>
    <p:sldId id="300" r:id="rId18"/>
    <p:sldId id="301" r:id="rId19"/>
    <p:sldId id="302" r:id="rId20"/>
    <p:sldId id="303" r:id="rId21"/>
    <p:sldId id="276" r:id="rId22"/>
    <p:sldId id="285" r:id="rId23"/>
    <p:sldId id="286" r:id="rId24"/>
    <p:sldId id="287" r:id="rId25"/>
    <p:sldId id="288" r:id="rId26"/>
    <p:sldId id="277" r:id="rId27"/>
    <p:sldId id="389" r:id="rId28"/>
    <p:sldId id="390" r:id="rId29"/>
    <p:sldId id="278" r:id="rId30"/>
    <p:sldId id="304" r:id="rId31"/>
    <p:sldId id="305" r:id="rId32"/>
    <p:sldId id="386" r:id="rId33"/>
    <p:sldId id="387" r:id="rId34"/>
    <p:sldId id="388" r:id="rId35"/>
    <p:sldId id="279" r:id="rId36"/>
    <p:sldId id="296" r:id="rId37"/>
    <p:sldId id="297" r:id="rId38"/>
    <p:sldId id="298" r:id="rId39"/>
    <p:sldId id="269" r:id="rId40"/>
    <p:sldId id="280" r:id="rId41"/>
    <p:sldId id="289" r:id="rId42"/>
    <p:sldId id="290" r:id="rId43"/>
    <p:sldId id="291" r:id="rId44"/>
    <p:sldId id="281" r:id="rId45"/>
    <p:sldId id="391" r:id="rId46"/>
    <p:sldId id="392" r:id="rId47"/>
    <p:sldId id="393" r:id="rId48"/>
    <p:sldId id="394" r:id="rId49"/>
    <p:sldId id="395" r:id="rId50"/>
    <p:sldId id="282" r:id="rId51"/>
    <p:sldId id="292" r:id="rId52"/>
    <p:sldId id="294" r:id="rId53"/>
    <p:sldId id="295" r:id="rId54"/>
    <p:sldId id="26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9CA83-2E85-4437-AD03-9599D856BD4B}" v="10" dt="2024-01-04T21:34:44.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3" autoAdjust="0"/>
    <p:restoredTop sz="94830" autoAdjust="0"/>
  </p:normalViewPr>
  <p:slideViewPr>
    <p:cSldViewPr snapToGrid="0">
      <p:cViewPr varScale="1">
        <p:scale>
          <a:sx n="117" d="100"/>
          <a:sy n="117" d="100"/>
        </p:scale>
        <p:origin x="696" y="1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Sudbury" clId="Web-{C1B9CA83-2E85-4437-AD03-9599D856BD4B}"/>
    <pc:docChg chg="modSld">
      <pc:chgData name="Heather Sudbury" userId="" providerId="" clId="Web-{C1B9CA83-2E85-4437-AD03-9599D856BD4B}" dt="2024-01-04T21:34:44.134" v="9" actId="20577"/>
      <pc:docMkLst>
        <pc:docMk/>
      </pc:docMkLst>
      <pc:sldChg chg="modSp">
        <pc:chgData name="Heather Sudbury" userId="" providerId="" clId="Web-{C1B9CA83-2E85-4437-AD03-9599D856BD4B}" dt="2024-01-04T21:33:08.538" v="1" actId="20577"/>
        <pc:sldMkLst>
          <pc:docMk/>
          <pc:sldMk cId="4166773224" sldId="259"/>
        </pc:sldMkLst>
        <pc:spChg chg="mod">
          <ac:chgData name="Heather Sudbury" userId="" providerId="" clId="Web-{C1B9CA83-2E85-4437-AD03-9599D856BD4B}" dt="2024-01-04T21:33:08.538" v="1" actId="20577"/>
          <ac:spMkLst>
            <pc:docMk/>
            <pc:sldMk cId="4166773224" sldId="259"/>
            <ac:spMk id="3" creationId="{55D9E6C5-8CCB-1B33-FE5D-86B3D91FEEF1}"/>
          </ac:spMkLst>
        </pc:spChg>
      </pc:sldChg>
      <pc:sldChg chg="modSp">
        <pc:chgData name="Heather Sudbury" userId="" providerId="" clId="Web-{C1B9CA83-2E85-4437-AD03-9599D856BD4B}" dt="2024-01-04T21:34:44.134" v="9" actId="20577"/>
        <pc:sldMkLst>
          <pc:docMk/>
          <pc:sldMk cId="2670790711" sldId="271"/>
        </pc:sldMkLst>
        <pc:spChg chg="mod">
          <ac:chgData name="Heather Sudbury" userId="" providerId="" clId="Web-{C1B9CA83-2E85-4437-AD03-9599D856BD4B}" dt="2024-01-04T21:34:44.134" v="9" actId="20577"/>
          <ac:spMkLst>
            <pc:docMk/>
            <pc:sldMk cId="2670790711" sldId="271"/>
            <ac:spMk id="3" creationId="{B987388E-0F93-A762-C1AA-8E013412B26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adie/Downloads/2020-2023%20Translation%20Metrics%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Foreign Influence</a:t>
            </a:r>
            <a:r>
              <a:rPr lang="en-US" b="1" baseline="0"/>
              <a:t> Screens/Reviews</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rgbClr val="C00000"/>
            </a:solidFill>
            <a:ln>
              <a:noFill/>
            </a:ln>
            <a:effectLst/>
          </c:spPr>
          <c:invertIfNegative val="0"/>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0">
                  <c:v>159</c:v>
                </c:pt>
                <c:pt idx="1">
                  <c:v>267</c:v>
                </c:pt>
                <c:pt idx="2">
                  <c:v>301</c:v>
                </c:pt>
                <c:pt idx="3">
                  <c:v>519</c:v>
                </c:pt>
              </c:numCache>
            </c:numRef>
          </c:val>
          <c:extLst>
            <c:ext xmlns:c16="http://schemas.microsoft.com/office/drawing/2014/chart" uri="{C3380CC4-5D6E-409C-BE32-E72D297353CC}">
              <c16:uniqueId val="{00000000-18AF-EE47-8E5A-00B6DEB18F6A}"/>
            </c:ext>
          </c:extLst>
        </c:ser>
        <c:dLbls>
          <c:showLegendKey val="0"/>
          <c:showVal val="0"/>
          <c:showCatName val="0"/>
          <c:showSerName val="0"/>
          <c:showPercent val="0"/>
          <c:showBubbleSize val="0"/>
        </c:dLbls>
        <c:gapWidth val="33"/>
        <c:overlap val="-30"/>
        <c:axId val="803442303"/>
        <c:axId val="803268255"/>
      </c:barChart>
      <c:catAx>
        <c:axId val="80344230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3268255"/>
        <c:crosses val="autoZero"/>
        <c:auto val="1"/>
        <c:lblAlgn val="ctr"/>
        <c:lblOffset val="100"/>
        <c:noMultiLvlLbl val="0"/>
      </c:catAx>
      <c:valAx>
        <c:axId val="8032682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Screens/Reviews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3442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Foreign Influence Consults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rgbClr val="C00000"/>
            </a:solidFill>
            <a:ln>
              <a:noFill/>
            </a:ln>
            <a:effectLst/>
          </c:spPr>
          <c:invertIfNegative val="0"/>
          <c:cat>
            <c:numRef>
              <c:f>Sheet1!$A$8:$A$11</c:f>
              <c:numCache>
                <c:formatCode>General</c:formatCode>
                <c:ptCount val="4"/>
                <c:pt idx="0">
                  <c:v>2020</c:v>
                </c:pt>
                <c:pt idx="1">
                  <c:v>2021</c:v>
                </c:pt>
                <c:pt idx="2">
                  <c:v>2022</c:v>
                </c:pt>
                <c:pt idx="3">
                  <c:v>2023</c:v>
                </c:pt>
              </c:numCache>
            </c:numRef>
          </c:cat>
          <c:val>
            <c:numRef>
              <c:f>Sheet1!$B$8:$B$11</c:f>
              <c:numCache>
                <c:formatCode>General</c:formatCode>
                <c:ptCount val="4"/>
                <c:pt idx="0">
                  <c:v>8</c:v>
                </c:pt>
                <c:pt idx="1">
                  <c:v>38</c:v>
                </c:pt>
                <c:pt idx="2">
                  <c:v>45</c:v>
                </c:pt>
                <c:pt idx="3">
                  <c:v>140</c:v>
                </c:pt>
              </c:numCache>
            </c:numRef>
          </c:val>
          <c:extLst>
            <c:ext xmlns:c16="http://schemas.microsoft.com/office/drawing/2014/chart" uri="{C3380CC4-5D6E-409C-BE32-E72D297353CC}">
              <c16:uniqueId val="{00000000-141A-7E45-B193-2A779E122144}"/>
            </c:ext>
          </c:extLst>
        </c:ser>
        <c:dLbls>
          <c:showLegendKey val="0"/>
          <c:showVal val="0"/>
          <c:showCatName val="0"/>
          <c:showSerName val="0"/>
          <c:showPercent val="0"/>
          <c:showBubbleSize val="0"/>
        </c:dLbls>
        <c:gapWidth val="33"/>
        <c:overlap val="-30"/>
        <c:axId val="830771807"/>
        <c:axId val="831318623"/>
      </c:barChart>
      <c:catAx>
        <c:axId val="83077180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1318623"/>
        <c:crosses val="autoZero"/>
        <c:auto val="1"/>
        <c:lblAlgn val="ctr"/>
        <c:lblOffset val="100"/>
        <c:noMultiLvlLbl val="0"/>
      </c:catAx>
      <c:valAx>
        <c:axId val="8313186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Consults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0771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2020-2023 Translations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Sheet1!$C$1:$F$1</c:f>
              <c:strCache>
                <c:ptCount val="4"/>
                <c:pt idx="0">
                  <c:v>New IRB's</c:v>
                </c:pt>
                <c:pt idx="1">
                  <c:v># of New Transl. Documents </c:v>
                </c:pt>
                <c:pt idx="2">
                  <c:v># of Amended Documents</c:v>
                </c:pt>
                <c:pt idx="3">
                  <c:v>Total of ALL Translated Documents </c:v>
                </c:pt>
              </c:strCache>
            </c:strRef>
          </c:cat>
          <c:val>
            <c:numRef>
              <c:f>Sheet1!$C$2:$F$2</c:f>
              <c:numCache>
                <c:formatCode>General</c:formatCode>
                <c:ptCount val="4"/>
                <c:pt idx="0">
                  <c:v>74</c:v>
                </c:pt>
                <c:pt idx="1">
                  <c:v>355</c:v>
                </c:pt>
                <c:pt idx="2">
                  <c:v>166</c:v>
                </c:pt>
                <c:pt idx="3">
                  <c:v>521</c:v>
                </c:pt>
              </c:numCache>
            </c:numRef>
          </c:val>
          <c:extLst>
            <c:ext xmlns:c16="http://schemas.microsoft.com/office/drawing/2014/chart" uri="{C3380CC4-5D6E-409C-BE32-E72D297353CC}">
              <c16:uniqueId val="{00000000-A522-9145-B05B-AA323974CD8A}"/>
            </c:ext>
          </c:extLst>
        </c:ser>
        <c:ser>
          <c:idx val="1"/>
          <c:order val="1"/>
          <c:tx>
            <c:strRef>
              <c:f>Sheet1!$A$3</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Sheet1!$C$1:$F$1</c:f>
              <c:strCache>
                <c:ptCount val="4"/>
                <c:pt idx="0">
                  <c:v>New IRB's</c:v>
                </c:pt>
                <c:pt idx="1">
                  <c:v># of New Transl. Documents </c:v>
                </c:pt>
                <c:pt idx="2">
                  <c:v># of Amended Documents</c:v>
                </c:pt>
                <c:pt idx="3">
                  <c:v>Total of ALL Translated Documents </c:v>
                </c:pt>
              </c:strCache>
            </c:strRef>
          </c:cat>
          <c:val>
            <c:numRef>
              <c:f>Sheet1!$C$3:$F$3</c:f>
              <c:numCache>
                <c:formatCode>General</c:formatCode>
                <c:ptCount val="4"/>
                <c:pt idx="0">
                  <c:v>75</c:v>
                </c:pt>
                <c:pt idx="1">
                  <c:v>477</c:v>
                </c:pt>
                <c:pt idx="2">
                  <c:v>110</c:v>
                </c:pt>
                <c:pt idx="3">
                  <c:v>587</c:v>
                </c:pt>
              </c:numCache>
            </c:numRef>
          </c:val>
          <c:extLst>
            <c:ext xmlns:c16="http://schemas.microsoft.com/office/drawing/2014/chart" uri="{C3380CC4-5D6E-409C-BE32-E72D297353CC}">
              <c16:uniqueId val="{00000001-A522-9145-B05B-AA323974CD8A}"/>
            </c:ext>
          </c:extLst>
        </c:ser>
        <c:ser>
          <c:idx val="2"/>
          <c:order val="2"/>
          <c:tx>
            <c:strRef>
              <c:f>Sheet1!$A$4</c:f>
              <c:strCache>
                <c:ptCount val="1"/>
                <c:pt idx="0">
                  <c:v>2022</c:v>
                </c:pt>
              </c:strCache>
            </c:strRef>
          </c:tx>
          <c:spPr>
            <a:solidFill>
              <a:schemeClr val="accent3"/>
            </a:solidFill>
            <a:ln>
              <a:noFill/>
            </a:ln>
            <a:effectLst/>
          </c:spPr>
          <c:invertIfNegative val="0"/>
          <c:dLbls>
            <c:dLbl>
              <c:idx val="3"/>
              <c:tx>
                <c:rich>
                  <a:bodyPr/>
                  <a:lstStyle/>
                  <a:p>
                    <a:r>
                      <a:rPr lang="en-US"/>
                      <a:t>878*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522-9145-B05B-AA323974CD8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Sheet1!$C$1:$F$1</c:f>
              <c:strCache>
                <c:ptCount val="4"/>
                <c:pt idx="0">
                  <c:v>New IRB's</c:v>
                </c:pt>
                <c:pt idx="1">
                  <c:v># of New Transl. Documents </c:v>
                </c:pt>
                <c:pt idx="2">
                  <c:v># of Amended Documents</c:v>
                </c:pt>
                <c:pt idx="3">
                  <c:v>Total of ALL Translated Documents </c:v>
                </c:pt>
              </c:strCache>
            </c:strRef>
          </c:cat>
          <c:val>
            <c:numRef>
              <c:f>Sheet1!$C$4:$F$4</c:f>
              <c:numCache>
                <c:formatCode>General</c:formatCode>
                <c:ptCount val="4"/>
                <c:pt idx="0">
                  <c:v>60</c:v>
                </c:pt>
                <c:pt idx="1">
                  <c:v>706</c:v>
                </c:pt>
                <c:pt idx="2">
                  <c:v>172</c:v>
                </c:pt>
                <c:pt idx="3">
                  <c:v>878</c:v>
                </c:pt>
              </c:numCache>
            </c:numRef>
          </c:val>
          <c:extLst>
            <c:ext xmlns:c16="http://schemas.microsoft.com/office/drawing/2014/chart" uri="{C3380CC4-5D6E-409C-BE32-E72D297353CC}">
              <c16:uniqueId val="{00000002-A522-9145-B05B-AA323974CD8A}"/>
            </c:ext>
          </c:extLst>
        </c:ser>
        <c:ser>
          <c:idx val="3"/>
          <c:order val="3"/>
          <c:tx>
            <c:strRef>
              <c:f>Sheet1!$A$5</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Sheet1!$C$1:$F$1</c:f>
              <c:strCache>
                <c:ptCount val="4"/>
                <c:pt idx="0">
                  <c:v>New IRB's</c:v>
                </c:pt>
                <c:pt idx="1">
                  <c:v># of New Transl. Documents </c:v>
                </c:pt>
                <c:pt idx="2">
                  <c:v># of Amended Documents</c:v>
                </c:pt>
                <c:pt idx="3">
                  <c:v>Total of ALL Translated Documents </c:v>
                </c:pt>
              </c:strCache>
            </c:strRef>
          </c:cat>
          <c:val>
            <c:numRef>
              <c:f>Sheet1!$C$5:$F$5</c:f>
              <c:numCache>
                <c:formatCode>General</c:formatCode>
                <c:ptCount val="4"/>
                <c:pt idx="0">
                  <c:v>72</c:v>
                </c:pt>
                <c:pt idx="1">
                  <c:v>613</c:v>
                </c:pt>
                <c:pt idx="2">
                  <c:v>167</c:v>
                </c:pt>
                <c:pt idx="3">
                  <c:v>780</c:v>
                </c:pt>
              </c:numCache>
            </c:numRef>
          </c:val>
          <c:extLst>
            <c:ext xmlns:c16="http://schemas.microsoft.com/office/drawing/2014/chart" uri="{C3380CC4-5D6E-409C-BE32-E72D297353CC}">
              <c16:uniqueId val="{00000003-A522-9145-B05B-AA323974CD8A}"/>
            </c:ext>
          </c:extLst>
        </c:ser>
        <c:dLbls>
          <c:dLblPos val="outEnd"/>
          <c:showLegendKey val="0"/>
          <c:showVal val="1"/>
          <c:showCatName val="0"/>
          <c:showSerName val="0"/>
          <c:showPercent val="0"/>
          <c:showBubbleSize val="0"/>
        </c:dLbls>
        <c:gapWidth val="219"/>
        <c:overlap val="-27"/>
        <c:axId val="1268093391"/>
        <c:axId val="1742139839"/>
      </c:barChart>
      <c:catAx>
        <c:axId val="1268093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42139839"/>
        <c:crosses val="autoZero"/>
        <c:auto val="1"/>
        <c:lblAlgn val="ctr"/>
        <c:lblOffset val="100"/>
        <c:noMultiLvlLbl val="0"/>
      </c:catAx>
      <c:valAx>
        <c:axId val="1742139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8093391"/>
        <c:crosses val="autoZero"/>
        <c:crossBetween val="between"/>
      </c:valAx>
      <c:spPr>
        <a:noFill/>
        <a:ln>
          <a:noFill/>
        </a:ln>
        <a:effectLst/>
      </c:spPr>
    </c:plotArea>
    <c:legend>
      <c:legendPos val="b"/>
      <c:layout>
        <c:manualLayout>
          <c:xMode val="edge"/>
          <c:yMode val="edge"/>
          <c:x val="0.31976112303430387"/>
          <c:y val="0.89404431746916602"/>
          <c:w val="0.32022283089856918"/>
          <c:h val="8.8256567486586307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OQC</a:t>
            </a:r>
            <a:r>
              <a:rPr lang="en-US" b="1" baseline="0"/>
              <a:t> Reviews/Assessments</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rgbClr val="C00000"/>
            </a:solidFill>
            <a:ln>
              <a:noFill/>
            </a:ln>
            <a:effectLst/>
          </c:spPr>
          <c:invertIfNegative val="0"/>
          <c:cat>
            <c:numRef>
              <c:f>Sheet1!$A$15:$A$17</c:f>
              <c:numCache>
                <c:formatCode>General</c:formatCode>
                <c:ptCount val="3"/>
                <c:pt idx="0">
                  <c:v>2021</c:v>
                </c:pt>
                <c:pt idx="1">
                  <c:v>2022</c:v>
                </c:pt>
                <c:pt idx="2">
                  <c:v>2023</c:v>
                </c:pt>
              </c:numCache>
            </c:numRef>
          </c:cat>
          <c:val>
            <c:numRef>
              <c:f>Sheet1!$B$15:$B$17</c:f>
              <c:numCache>
                <c:formatCode>General</c:formatCode>
                <c:ptCount val="3"/>
                <c:pt idx="0">
                  <c:v>3</c:v>
                </c:pt>
                <c:pt idx="1">
                  <c:v>9</c:v>
                </c:pt>
                <c:pt idx="2">
                  <c:v>16</c:v>
                </c:pt>
              </c:numCache>
            </c:numRef>
          </c:val>
          <c:extLst>
            <c:ext xmlns:c16="http://schemas.microsoft.com/office/drawing/2014/chart" uri="{C3380CC4-5D6E-409C-BE32-E72D297353CC}">
              <c16:uniqueId val="{00000000-3BE9-2F46-8226-D628454F2BE5}"/>
            </c:ext>
          </c:extLst>
        </c:ser>
        <c:dLbls>
          <c:showLegendKey val="0"/>
          <c:showVal val="0"/>
          <c:showCatName val="0"/>
          <c:showSerName val="0"/>
          <c:showPercent val="0"/>
          <c:showBubbleSize val="0"/>
        </c:dLbls>
        <c:gapWidth val="33"/>
        <c:overlap val="-30"/>
        <c:axId val="831592447"/>
        <c:axId val="1221391119"/>
      </c:barChart>
      <c:catAx>
        <c:axId val="8315924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1391119"/>
        <c:crosses val="autoZero"/>
        <c:auto val="1"/>
        <c:lblAlgn val="ctr"/>
        <c:lblOffset val="100"/>
        <c:noMultiLvlLbl val="0"/>
      </c:catAx>
      <c:valAx>
        <c:axId val="12213911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Reviews/Assessments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1592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OQC</a:t>
            </a:r>
            <a:r>
              <a:rPr lang="en-US" b="1" baseline="0"/>
              <a:t> Interviews Conducted</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rgbClr val="C00000"/>
            </a:solidFill>
            <a:ln>
              <a:noFill/>
            </a:ln>
            <a:effectLst/>
          </c:spPr>
          <c:invertIfNegative val="0"/>
          <c:cat>
            <c:numRef>
              <c:f>Sheet1!$A$21:$A$23</c:f>
              <c:numCache>
                <c:formatCode>General</c:formatCode>
                <c:ptCount val="3"/>
                <c:pt idx="0">
                  <c:v>2021</c:v>
                </c:pt>
                <c:pt idx="1">
                  <c:v>2022</c:v>
                </c:pt>
                <c:pt idx="2">
                  <c:v>2023</c:v>
                </c:pt>
              </c:numCache>
            </c:numRef>
          </c:cat>
          <c:val>
            <c:numRef>
              <c:f>Sheet1!$B$21:$B$23</c:f>
              <c:numCache>
                <c:formatCode>General</c:formatCode>
                <c:ptCount val="3"/>
                <c:pt idx="0">
                  <c:v>17</c:v>
                </c:pt>
                <c:pt idx="1">
                  <c:v>59</c:v>
                </c:pt>
                <c:pt idx="2">
                  <c:v>68</c:v>
                </c:pt>
              </c:numCache>
            </c:numRef>
          </c:val>
          <c:extLst>
            <c:ext xmlns:c16="http://schemas.microsoft.com/office/drawing/2014/chart" uri="{C3380CC4-5D6E-409C-BE32-E72D297353CC}">
              <c16:uniqueId val="{00000000-35B6-3F4D-86C0-2250F6C4EBB7}"/>
            </c:ext>
          </c:extLst>
        </c:ser>
        <c:dLbls>
          <c:showLegendKey val="0"/>
          <c:showVal val="0"/>
          <c:showCatName val="0"/>
          <c:showSerName val="0"/>
          <c:showPercent val="0"/>
          <c:showBubbleSize val="0"/>
        </c:dLbls>
        <c:gapWidth val="33"/>
        <c:overlap val="-30"/>
        <c:axId val="836100943"/>
        <c:axId val="833450335"/>
      </c:barChart>
      <c:catAx>
        <c:axId val="8361009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3450335"/>
        <c:crosses val="autoZero"/>
        <c:auto val="1"/>
        <c:lblAlgn val="ctr"/>
        <c:lblOffset val="100"/>
        <c:noMultiLvlLbl val="0"/>
      </c:catAx>
      <c:valAx>
        <c:axId val="8334503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Interviews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6100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087C9-78E9-E745-A56D-E6F464B552BC}" type="datetimeFigureOut">
              <a:rPr lang="en-US" smtClean="0"/>
              <a:t>1/10/24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F91BB-AA71-ED4B-8837-ECB370824485}" type="slidenum">
              <a:rPr lang="en-US" smtClean="0"/>
              <a:t>‹#›</a:t>
            </a:fld>
            <a:endParaRPr lang="en-US"/>
          </a:p>
        </p:txBody>
      </p:sp>
    </p:spTree>
    <p:extLst>
      <p:ext uri="{BB962C8B-B14F-4D97-AF65-F5344CB8AC3E}">
        <p14:creationId xmlns:p14="http://schemas.microsoft.com/office/powerpoint/2010/main" val="90087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latin typeface="Montserrat" panose="00000500000000000000" pitchFamily="50" charset="0"/>
            </a:endParaRPr>
          </a:p>
        </p:txBody>
      </p:sp>
      <p:sp>
        <p:nvSpPr>
          <p:cNvPr id="4" name="Slide Number Placeholder 3"/>
          <p:cNvSpPr>
            <a:spLocks noGrp="1"/>
          </p:cNvSpPr>
          <p:nvPr>
            <p:ph type="sldNum" sz="quarter" idx="5"/>
          </p:nvPr>
        </p:nvSpPr>
        <p:spPr/>
        <p:txBody>
          <a:bodyPr/>
          <a:lstStyle/>
          <a:p>
            <a:fld id="{A25EFAC8-B92A-374F-A021-1AD78EA07F97}" type="slidenum">
              <a:rPr lang="en-US" smtClean="0"/>
              <a:t>52</a:t>
            </a:fld>
            <a:endParaRPr lang="en-US"/>
          </a:p>
        </p:txBody>
      </p:sp>
    </p:spTree>
    <p:extLst>
      <p:ext uri="{BB962C8B-B14F-4D97-AF65-F5344CB8AC3E}">
        <p14:creationId xmlns:p14="http://schemas.microsoft.com/office/powerpoint/2010/main" val="134142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EFAC8-B92A-374F-A021-1AD78EA07F97}" type="slidenum">
              <a:rPr lang="en-US" smtClean="0"/>
              <a:t>53</a:t>
            </a:fld>
            <a:endParaRPr lang="en-US"/>
          </a:p>
        </p:txBody>
      </p:sp>
    </p:spTree>
    <p:extLst>
      <p:ext uri="{BB962C8B-B14F-4D97-AF65-F5344CB8AC3E}">
        <p14:creationId xmlns:p14="http://schemas.microsoft.com/office/powerpoint/2010/main" val="70194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20ED-4D6C-6DC8-71D7-FD83AF8F39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5B7F78-54EC-8153-F2D6-9A0457683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20FD-5172-E466-279B-3EA11FD56FAF}"/>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5" name="Footer Placeholder 4">
            <a:extLst>
              <a:ext uri="{FF2B5EF4-FFF2-40B4-BE49-F238E27FC236}">
                <a16:creationId xmlns:a16="http://schemas.microsoft.com/office/drawing/2014/main" id="{4097A2D7-3424-4035-892C-F196286931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CB96-4435-2753-5EDD-04406C569143}"/>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104708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C386F-30BD-6625-C744-30B64C34FB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0159EF-088B-FF2F-5458-83663258E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7A80C-516F-9633-4DCC-F1E401EE7CDC}"/>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5" name="Footer Placeholder 4">
            <a:extLst>
              <a:ext uri="{FF2B5EF4-FFF2-40B4-BE49-F238E27FC236}">
                <a16:creationId xmlns:a16="http://schemas.microsoft.com/office/drawing/2014/main" id="{F068F37D-57AB-E4E2-AB3A-7A9D5A11A6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E736F6-191E-1215-CD10-F6E37A5D3311}"/>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94924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7BC55-AB0D-813D-0E27-8CC9969F14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E5D59A-941D-1A58-8D5B-BCD1211E68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F2659-98D4-DEE6-19F2-2A4C49E1D90D}"/>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5" name="Footer Placeholder 4">
            <a:extLst>
              <a:ext uri="{FF2B5EF4-FFF2-40B4-BE49-F238E27FC236}">
                <a16:creationId xmlns:a16="http://schemas.microsoft.com/office/drawing/2014/main" id="{400BAE1E-C7BF-25B8-176F-1235512462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A54374-3304-8177-9AB9-E1ED380BACB3}"/>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331003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363B-11DB-60CE-B9E9-737BEDD2F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1E801-7E62-7947-BEEA-B2028CF1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5B297-CBB2-7FD3-D058-D323F140FA96}"/>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5" name="Footer Placeholder 4">
            <a:extLst>
              <a:ext uri="{FF2B5EF4-FFF2-40B4-BE49-F238E27FC236}">
                <a16:creationId xmlns:a16="http://schemas.microsoft.com/office/drawing/2014/main" id="{292E1C91-1C89-5249-8B25-DAAE8F4717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79E861-595B-BD4D-C695-5C0ABC52F929}"/>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92115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6F4B-D73A-4519-F3CF-6B1F4906C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DD2A85-620A-EEFE-1EC5-766082280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225D5-15DC-0E51-C604-C83B72B14141}"/>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5" name="Footer Placeholder 4">
            <a:extLst>
              <a:ext uri="{FF2B5EF4-FFF2-40B4-BE49-F238E27FC236}">
                <a16:creationId xmlns:a16="http://schemas.microsoft.com/office/drawing/2014/main" id="{34ABF5B3-71F0-C716-D86F-DD3CB2AC7D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13CAD3-FCE1-3DD9-68B9-CFD526F9C8CB}"/>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160112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0BDB-0077-72F8-C203-8EE8328A3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01B26-48FF-A64E-3553-E084A53D05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F21FAA-04AE-1691-0EBD-65DC6E4FD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F918B-E10C-E70A-236A-C5BCE99BC108}"/>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6" name="Footer Placeholder 5">
            <a:extLst>
              <a:ext uri="{FF2B5EF4-FFF2-40B4-BE49-F238E27FC236}">
                <a16:creationId xmlns:a16="http://schemas.microsoft.com/office/drawing/2014/main" id="{B8EB6CCD-DBA0-A7A0-345C-7D8A85AEF1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78CD6F-EE3A-3758-F2B0-22C389754809}"/>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3841180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85B8-6D58-87C7-16BC-340992729F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6A4317-0C9E-C4D2-A973-7BB2ABB02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7FB336-4191-B015-74E6-4A8855C44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37000-D5F5-9B90-8154-D948415E1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FB333-2F29-A864-E2CF-DAF0EE8CE9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7DE10-B833-2E4E-3F44-E8499F4425EB}"/>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8" name="Footer Placeholder 7">
            <a:extLst>
              <a:ext uri="{FF2B5EF4-FFF2-40B4-BE49-F238E27FC236}">
                <a16:creationId xmlns:a16="http://schemas.microsoft.com/office/drawing/2014/main" id="{D471792F-B7C3-0673-75E9-4462B588444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1E05B55-7136-7E66-0477-1BEA71867AB5}"/>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984953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E7CE-824D-25AC-6FA4-8514D770A3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FB8F4-6310-9226-DC8D-1C128ACE611B}"/>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4" name="Footer Placeholder 3">
            <a:extLst>
              <a:ext uri="{FF2B5EF4-FFF2-40B4-BE49-F238E27FC236}">
                <a16:creationId xmlns:a16="http://schemas.microsoft.com/office/drawing/2014/main" id="{ACBF7A1B-308B-4A15-3F82-3DBB02871C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EE1D3-5530-0F68-654A-F5C47C10E3DD}"/>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204622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AB3B4-5F27-FEF0-62F3-ACB2B2F6F18E}"/>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3" name="Footer Placeholder 2">
            <a:extLst>
              <a:ext uri="{FF2B5EF4-FFF2-40B4-BE49-F238E27FC236}">
                <a16:creationId xmlns:a16="http://schemas.microsoft.com/office/drawing/2014/main" id="{78BCC51E-DDD5-906B-8D14-F6C9CD1295F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AECA92-044F-1994-E42E-9853A45FE343}"/>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13742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F4B8-FACE-1071-5C59-8EA633B90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17689-0432-828E-CD23-DB0FA1BD6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C4CB6-63FE-DEFA-59DD-2A6EFE107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46082D-0BC9-511E-6A96-122370516216}"/>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6" name="Footer Placeholder 5">
            <a:extLst>
              <a:ext uri="{FF2B5EF4-FFF2-40B4-BE49-F238E27FC236}">
                <a16:creationId xmlns:a16="http://schemas.microsoft.com/office/drawing/2014/main" id="{968AD884-BBD6-6823-E0C2-B20371509E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06A3AB-D8DA-2AC4-D357-1E26EA013FB4}"/>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385480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A943-1D08-4F8C-E44C-67F50608B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2C343B-6020-D06A-61FF-09DDAC6B0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3817C96-0CF2-7FE0-984F-68E07F5AE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F4AC8F-025B-B459-873C-B73F36B8E6BD}"/>
              </a:ext>
            </a:extLst>
          </p:cNvPr>
          <p:cNvSpPr>
            <a:spLocks noGrp="1"/>
          </p:cNvSpPr>
          <p:nvPr>
            <p:ph type="dt" sz="half" idx="10"/>
          </p:nvPr>
        </p:nvSpPr>
        <p:spPr/>
        <p:txBody>
          <a:bodyPr/>
          <a:lstStyle/>
          <a:p>
            <a:fld id="{294BCC94-F0C6-413E-A289-DE52BA4785C2}" type="datetimeFigureOut">
              <a:rPr lang="en-US" smtClean="0"/>
              <a:t>1/10/24</a:t>
            </a:fld>
            <a:endParaRPr lang="en-US" dirty="0"/>
          </a:p>
        </p:txBody>
      </p:sp>
      <p:sp>
        <p:nvSpPr>
          <p:cNvPr id="6" name="Footer Placeholder 5">
            <a:extLst>
              <a:ext uri="{FF2B5EF4-FFF2-40B4-BE49-F238E27FC236}">
                <a16:creationId xmlns:a16="http://schemas.microsoft.com/office/drawing/2014/main" id="{F84354C8-6F41-A998-D76D-4CD7BAB5FA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F20192-5F42-3114-960C-B7D4E9E00CC7}"/>
              </a:ext>
            </a:extLst>
          </p:cNvPr>
          <p:cNvSpPr>
            <a:spLocks noGrp="1"/>
          </p:cNvSpPr>
          <p:nvPr>
            <p:ph type="sldNum" sz="quarter" idx="12"/>
          </p:nvPr>
        </p:nvSpPr>
        <p:spPr/>
        <p:txBody>
          <a:bodyPr/>
          <a:lstStyle/>
          <a:p>
            <a:fld id="{4752821F-0979-4326-98FF-936B85B1E2ED}" type="slidenum">
              <a:rPr lang="en-US" smtClean="0"/>
              <a:t>‹#›</a:t>
            </a:fld>
            <a:endParaRPr lang="en-US" dirty="0"/>
          </a:p>
        </p:txBody>
      </p:sp>
    </p:spTree>
    <p:extLst>
      <p:ext uri="{BB962C8B-B14F-4D97-AF65-F5344CB8AC3E}">
        <p14:creationId xmlns:p14="http://schemas.microsoft.com/office/powerpoint/2010/main" val="71833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E0759-AD7C-8156-25A1-ED6DE6331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53E6F-683E-FC3D-77DF-56AB2B5FB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F7442-EF97-118E-D85B-1126CCE1DC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BCC94-F0C6-413E-A289-DE52BA4785C2}" type="datetimeFigureOut">
              <a:rPr lang="en-US" smtClean="0"/>
              <a:t>1/10/24</a:t>
            </a:fld>
            <a:endParaRPr lang="en-US" dirty="0"/>
          </a:p>
        </p:txBody>
      </p:sp>
      <p:sp>
        <p:nvSpPr>
          <p:cNvPr id="5" name="Footer Placeholder 4">
            <a:extLst>
              <a:ext uri="{FF2B5EF4-FFF2-40B4-BE49-F238E27FC236}">
                <a16:creationId xmlns:a16="http://schemas.microsoft.com/office/drawing/2014/main" id="{4D310021-67D3-BF89-844C-6560D8CB84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EBAA5B8-6FF6-C3C6-C5CE-222A2F936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2821F-0979-4326-98FF-936B85B1E2ED}" type="slidenum">
              <a:rPr lang="en-US" smtClean="0"/>
              <a:t>‹#›</a:t>
            </a:fld>
            <a:endParaRPr lang="en-US" dirty="0"/>
          </a:p>
        </p:txBody>
      </p:sp>
    </p:spTree>
    <p:extLst>
      <p:ext uri="{BB962C8B-B14F-4D97-AF65-F5344CB8AC3E}">
        <p14:creationId xmlns:p14="http://schemas.microsoft.com/office/powerpoint/2010/main" val="21374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brr.utah.edu/" TargetMode="Externa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new.nsf.gov/policies/pappg/23-1/ch-9-recipient-standards"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hyperlink" Target="https://coi.utah.edu/open-payments-compliance-review.php" TargetMode="External"/><Relationship Id="rId5" Type="http://schemas.openxmlformats.org/officeDocument/2006/relationships/hyperlink" Target="https://coi.utah.edu/coi-new-policy2022.php" TargetMode="External"/><Relationship Id="rId4" Type="http://schemas.openxmlformats.org/officeDocument/2006/relationships/hyperlink" Target="https://www.nasa.gov/sites/default/files/atoms/files/grant_and_cooperative_agreement_manual_-_oct._2022_0.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ulse.utah.edu/policies/Lists/Policies/DispForm.aspx?ID=2233" TargetMode="External"/><Relationship Id="rId13" Type="http://schemas.openxmlformats.org/officeDocument/2006/relationships/hyperlink" Target="https://regulations.utah.edu/administration/3-111.php" TargetMode="External"/><Relationship Id="rId3" Type="http://schemas.openxmlformats.org/officeDocument/2006/relationships/hyperlink" Target="https://coi.utah.edu/training-and-faq.php" TargetMode="External"/><Relationship Id="rId7" Type="http://schemas.openxmlformats.org/officeDocument/2006/relationships/hyperlink" Target="https://regulations.utah.edu/general/rules/SR1-006.php" TargetMode="External"/><Relationship Id="rId12" Type="http://schemas.openxmlformats.org/officeDocument/2006/relationships/hyperlink" Target="https://regulations.utah.edu/general/1-020.php"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hyperlink" Target="https://regulations.utah.edu/human-resources/5-204.php" TargetMode="External"/><Relationship Id="rId11" Type="http://schemas.openxmlformats.org/officeDocument/2006/relationships/hyperlink" Target="https://regulations.utah.edu/health-sciences/8-001.php" TargetMode="External"/><Relationship Id="rId5" Type="http://schemas.openxmlformats.org/officeDocument/2006/relationships/hyperlink" Target="https://regulations.utah.edu/research/7-006.php" TargetMode="External"/><Relationship Id="rId10" Type="http://schemas.openxmlformats.org/officeDocument/2006/relationships/hyperlink" Target="https://pulse.utah.edu/policies/Lists/Policies/DispForm.aspx?ID=11028" TargetMode="External"/><Relationship Id="rId4" Type="http://schemas.openxmlformats.org/officeDocument/2006/relationships/hyperlink" Target="https://regulations.utah.edu/general/1-006.php" TargetMode="External"/><Relationship Id="rId9" Type="http://schemas.openxmlformats.org/officeDocument/2006/relationships/hyperlink" Target="https://pulse.utah.edu/policies/Lists/Policies/DispForm.aspx?ID=1999" TargetMode="External"/><Relationship Id="rId14" Type="http://schemas.openxmlformats.org/officeDocument/2006/relationships/hyperlink" Target="https://regulations.utah.edu/academics/6-316.ph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brr.utah.edu/" TargetMode="Externa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hyperlink" Target="http://go.aplu.org/NjAzLVVSVy0xMjcAAAGPwL5qR45_sqlG_4HBQKenwmQecVQUU7YjvYicviEGqlX4f68mGePd49Ajgklkcy9AT_1wS38=" TargetMode="External"/><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mailto:foreigninfluence@utah.edu" TargetMode="External"/><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mailto:Biosafety@EHS.Utah.Edu" TargetMode="External"/><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ann.johnson@hsc.utah.edu" TargetMode="External"/><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hyperlink" Target="mailto:annie.Risenmay@hsc.Utah.edu" TargetMode="External"/><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hyperlink" Target="https://irb.utah.edu/_resources/documents/pdf/00igs-bmgs/igs-including_spanish_speakers_in_research_070123.pdf" TargetMode="External"/><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hyperlink" Target="https://irb.utah.edu/about/news/2023/03-06-2023-spanish.php" TargetMode="External"/><Relationship Id="rId5" Type="http://schemas.openxmlformats.org/officeDocument/2006/relationships/hyperlink" Target="https://irb.utah.edu/publications.php" TargetMode="External"/><Relationship Id="rId4" Type="http://schemas.openxmlformats.org/officeDocument/2006/relationships/hyperlink" Target="https://irb.utah.edu/submit-application/progress-updates.ph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researchmatch.org/" TargetMode="External"/><Relationship Id="rId3" Type="http://schemas.openxmlformats.org/officeDocument/2006/relationships/image" Target="../media/image37.png"/><Relationship Id="rId7" Type="http://schemas.openxmlformats.org/officeDocument/2006/relationships/hyperlink" Target="https://studiesforyou.utah.edu/" TargetMode="External"/><Relationship Id="rId12" Type="http://schemas.openxmlformats.org/officeDocument/2006/relationships/image" Target="../media/image44.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e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irb.utah.edu/about/news/2023/03-06-2023-spanish.php" TargetMode="External"/><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hyperlink" Target="mailto:Participant.advocate@hsc.Utah.edu" TargetMode="External"/><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hyperlink" Target="https://rpa.utah.edu/" TargetMode="External"/><Relationship Id="rId4" Type="http://schemas.openxmlformats.org/officeDocument/2006/relationships/image" Target="../media/image49.jpeg"/><Relationship Id="rId9" Type="http://schemas.openxmlformats.org/officeDocument/2006/relationships/hyperlink" Target="mailto:Research.translation@hsc.Utah.ed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hyperlink" Target="https://www.lists.utah.edu/wws/subscribe/rqcn?previous_action=info"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mailto:foreigninfluence@utah.edu" TargetMode="External"/><Relationship Id="rId7"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63.png"/><Relationship Id="rId5" Type="http://schemas.openxmlformats.org/officeDocument/2006/relationships/image" Target="../media/image23.png"/><Relationship Id="rId10" Type="http://schemas.openxmlformats.org/officeDocument/2006/relationships/image" Target="../media/image62.png"/><Relationship Id="rId4" Type="http://schemas.openxmlformats.org/officeDocument/2006/relationships/image" Target="../media/image22.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hyperlink" Target="https://integrity.research.utah.edu/_resources/documents/oric-annual-report-2023.pdf"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hyperlink" Target="mailto:Jesse.morris@utah.edu" TargetMode="External"/><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oleObject" Target="../embeddings/oleObject1.bin"/><Relationship Id="rId7" Type="http://schemas.openxmlformats.org/officeDocument/2006/relationships/image" Target="../media/image75.emf"/><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emf"/><Relationship Id="rId9" Type="http://schemas.openxmlformats.org/officeDocument/2006/relationships/image" Target="../media/image76.jpe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hyperlink" Target="https://education.research.utah.edu/"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hyperlink" Target="mailto:jesse.morris@utah.edu" TargetMode="External"/><Relationship Id="rId5" Type="http://schemas.openxmlformats.org/officeDocument/2006/relationships/image" Target="../media/image66.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rge.utah.edu/policies.php"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s://uofuhealth.utah.edu/huntsman/utah-population-database/data"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mailto:jahn.barlow@utah.edu" TargetMode="External"/><Relationship Id="rId7" Type="http://schemas.openxmlformats.org/officeDocument/2006/relationships/hyperlink" Target="mailto:morgan.millar@hsc.utah.edu"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hyperlink" Target="mailto:deb.neklason@hci.utah.edu" TargetMode="External"/><Relationship Id="rId5" Type="http://schemas.openxmlformats.org/officeDocument/2006/relationships/hyperlink" Target="mailto:%20RGESecurity@utah.edu" TargetMode="External"/><Relationship Id="rId4" Type="http://schemas.openxmlformats.org/officeDocument/2006/relationships/hyperlink" Target="mailto:Jennifer.A.West@utah.ed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mptool.org/"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grants.nih.gov/grants/guide/notice-files/NOT-OD-22-055.html" TargetMode="External"/><Relationship Id="rId5" Type="http://schemas.openxmlformats.org/officeDocument/2006/relationships/hyperlink" Target="https://www.chpc.utah.edu/" TargetMode="External"/><Relationship Id="rId4" Type="http://schemas.openxmlformats.org/officeDocument/2006/relationships/hyperlink" Target="https://hive.utah.edu/"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regulations.utah.edu/research/7-001.php"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hyperlink" Target="http://www.ethicspoint.com/" TargetMode="External"/><Relationship Id="rId5" Type="http://schemas.openxmlformats.org/officeDocument/2006/relationships/hyperlink" Target="mailto:researchintegrity@utah.edu" TargetMode="External"/><Relationship Id="rId4" Type="http://schemas.openxmlformats.org/officeDocument/2006/relationships/hyperlink" Target="mailto:Zachary.Mitchell@hsc.utah.edu"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integrity.research.utah.edu/" TargetMode="External"/><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new.nsf.gov/news/notice-to-the-research-community-on-ai?utm_medium=email&amp;utm_source=govdelivery"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campusguides.lib.utah.edu/labarchive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ignupgenius.com/go/805054AA9A92AA64-46315763-university"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468085" y="130629"/>
            <a:ext cx="5753101" cy="3675015"/>
          </a:xfrm>
        </p:spPr>
        <p:txBody>
          <a:bodyPr>
            <a:normAutofit/>
          </a:bodyPr>
          <a:lstStyle/>
          <a:p>
            <a:pPr algn="ctr">
              <a:lnSpc>
                <a:spcPct val="100000"/>
              </a:lnSpc>
              <a:spcAft>
                <a:spcPts val="600"/>
              </a:spcAft>
            </a:pPr>
            <a:r>
              <a:rPr lang="en-US" dirty="0">
                <a:latin typeface="Montserrat Black" panose="00000A00000000000000" pitchFamily="50" charset="0"/>
              </a:rPr>
              <a:t>Office Research Integrity &amp; Compliance: Annual Update</a:t>
            </a:r>
          </a:p>
        </p:txBody>
      </p:sp>
      <p:sp>
        <p:nvSpPr>
          <p:cNvPr id="3" name="Title 1">
            <a:extLst>
              <a:ext uri="{FF2B5EF4-FFF2-40B4-BE49-F238E27FC236}">
                <a16:creationId xmlns:a16="http://schemas.microsoft.com/office/drawing/2014/main" id="{7B1AEB7A-ADB9-57DD-F65C-5B30E4AD86F4}"/>
              </a:ext>
            </a:extLst>
          </p:cNvPr>
          <p:cNvSpPr txBox="1">
            <a:spLocks/>
          </p:cNvSpPr>
          <p:nvPr/>
        </p:nvSpPr>
        <p:spPr>
          <a:xfrm>
            <a:off x="3282043" y="4926567"/>
            <a:ext cx="8441872" cy="914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a:solidFill>
                  <a:schemeClr val="bg1"/>
                </a:solidFill>
                <a:latin typeface="Montserrat SemiBold" panose="00000700000000000000" pitchFamily="50" charset="0"/>
              </a:rPr>
              <a:t>Overview of ORIC Activities</a:t>
            </a:r>
          </a:p>
        </p:txBody>
      </p:sp>
      <p:sp>
        <p:nvSpPr>
          <p:cNvPr id="4" name="Title 1">
            <a:extLst>
              <a:ext uri="{FF2B5EF4-FFF2-40B4-BE49-F238E27FC236}">
                <a16:creationId xmlns:a16="http://schemas.microsoft.com/office/drawing/2014/main" id="{6C2767E5-A7AF-CE10-91D6-6DD554325C9B}"/>
              </a:ext>
            </a:extLst>
          </p:cNvPr>
          <p:cNvSpPr txBox="1">
            <a:spLocks/>
          </p:cNvSpPr>
          <p:nvPr/>
        </p:nvSpPr>
        <p:spPr>
          <a:xfrm>
            <a:off x="3282043" y="5561045"/>
            <a:ext cx="8441872" cy="796210"/>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dirty="0">
                <a:solidFill>
                  <a:schemeClr val="bg1"/>
                </a:solidFill>
                <a:latin typeface="Montserrat" panose="00000500000000000000" pitchFamily="50" charset="0"/>
              </a:rPr>
              <a:t>Caren J. Frost, PhD, MPH</a:t>
            </a:r>
          </a:p>
          <a:p>
            <a:pPr algn="ctr">
              <a:lnSpc>
                <a:spcPct val="100000"/>
              </a:lnSpc>
            </a:pPr>
            <a:r>
              <a:rPr lang="en-US" sz="2000" dirty="0">
                <a:solidFill>
                  <a:schemeClr val="bg1"/>
                </a:solidFill>
                <a:latin typeface="Montserrat" panose="00000500000000000000" pitchFamily="50" charset="0"/>
              </a:rPr>
              <a:t>AVPRIC</a:t>
            </a:r>
          </a:p>
          <a:p>
            <a:pPr algn="ctr">
              <a:lnSpc>
                <a:spcPct val="100000"/>
              </a:lnSpc>
            </a:pPr>
            <a:r>
              <a:rPr lang="en-US" sz="2000" dirty="0">
                <a:solidFill>
                  <a:schemeClr val="bg1"/>
                </a:solidFill>
                <a:latin typeface="Montserrat" panose="00000500000000000000" pitchFamily="50" charset="0"/>
              </a:rPr>
              <a:t>January 2024</a:t>
            </a:r>
          </a:p>
        </p:txBody>
      </p:sp>
    </p:spTree>
    <p:extLst>
      <p:ext uri="{BB962C8B-B14F-4D97-AF65-F5344CB8AC3E}">
        <p14:creationId xmlns:p14="http://schemas.microsoft.com/office/powerpoint/2010/main" val="194068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Conflict of Interest Office</a:t>
            </a:r>
          </a:p>
        </p:txBody>
      </p:sp>
      <p:sp>
        <p:nvSpPr>
          <p:cNvPr id="4" name="TextBox 3">
            <a:extLst>
              <a:ext uri="{FF2B5EF4-FFF2-40B4-BE49-F238E27FC236}">
                <a16:creationId xmlns:a16="http://schemas.microsoft.com/office/drawing/2014/main" id="{E45915CB-E65B-CB28-F146-766C1E997371}"/>
              </a:ext>
            </a:extLst>
          </p:cNvPr>
          <p:cNvSpPr txBox="1"/>
          <p:nvPr/>
        </p:nvSpPr>
        <p:spPr>
          <a:xfrm>
            <a:off x="348346" y="1501253"/>
            <a:ext cx="8620290" cy="4247317"/>
          </a:xfrm>
          <a:prstGeom prst="rect">
            <a:avLst/>
          </a:prstGeom>
          <a:noFill/>
        </p:spPr>
        <p:txBody>
          <a:bodyPr wrap="square" rtlCol="0">
            <a:spAutoFit/>
          </a:bodyPr>
          <a:lstStyle/>
          <a:p>
            <a:r>
              <a:rPr lang="en-US" dirty="0"/>
              <a:t>A financial conflict of interest exists when an individual, or the institution, has financial interests that have the potential to influence, or bias, their responsibilities to the University. </a:t>
            </a:r>
          </a:p>
          <a:p>
            <a:endParaRPr lang="en-US" dirty="0"/>
          </a:p>
          <a:p>
            <a:r>
              <a:rPr lang="en-US" dirty="0"/>
              <a:t>Our mission is to support innovation and research at the University of Utah. Effective management of financial conflicts of interest in research, scholarly and educational activity, and business transactions protects the integrity and scientific merit of our community.</a:t>
            </a:r>
          </a:p>
          <a:p>
            <a:endParaRPr lang="en-US" dirty="0"/>
          </a:p>
          <a:p>
            <a:endParaRPr lang="en-US" dirty="0"/>
          </a:p>
          <a:p>
            <a:r>
              <a:rPr lang="en-US" sz="1800" b="1" dirty="0">
                <a:solidFill>
                  <a:srgbClr val="211E1E"/>
                </a:solidFill>
                <a:effectLst/>
                <a:latin typeface="MyriadPro"/>
              </a:rPr>
              <a:t>Disclosure is the key mechanism to bring potential financial conflicts of interest to light for evaluation and possible oversight. </a:t>
            </a:r>
          </a:p>
          <a:p>
            <a:endParaRPr lang="en-US" b="1" dirty="0">
              <a:effectLst/>
            </a:endParaRPr>
          </a:p>
          <a:p>
            <a:r>
              <a:rPr lang="en-US" sz="1800" dirty="0">
                <a:solidFill>
                  <a:srgbClr val="211E1E"/>
                </a:solidFill>
                <a:effectLst/>
                <a:latin typeface="MyriadPro"/>
              </a:rPr>
              <a:t>File your financial disclosure online in the University’s Business Relationship Reporting system at </a:t>
            </a:r>
            <a:r>
              <a:rPr lang="en-US" sz="1800" dirty="0">
                <a:solidFill>
                  <a:srgbClr val="BC1C2B"/>
                </a:solidFill>
                <a:effectLst/>
                <a:latin typeface="MyriadPro"/>
                <a:hlinkClick r:id="rId3"/>
              </a:rPr>
              <a:t>http://BRR.utah.edu</a:t>
            </a:r>
            <a:r>
              <a:rPr lang="en-US" sz="1800" dirty="0">
                <a:solidFill>
                  <a:srgbClr val="211E1E"/>
                </a:solidFill>
                <a:effectLst/>
                <a:latin typeface="MyriadPro"/>
              </a:rPr>
              <a:t> (or search for BRR in Campus Information Systems). </a:t>
            </a:r>
            <a:endParaRPr lang="en-US" dirty="0">
              <a:effectLst/>
            </a:endParaRPr>
          </a:p>
        </p:txBody>
      </p:sp>
      <p:pic>
        <p:nvPicPr>
          <p:cNvPr id="7" name="Picture 6" descr="A qr code on a white background&#10;&#10;Description automatically generated">
            <a:extLst>
              <a:ext uri="{FF2B5EF4-FFF2-40B4-BE49-F238E27FC236}">
                <a16:creationId xmlns:a16="http://schemas.microsoft.com/office/drawing/2014/main" id="{7C251E1A-248C-A326-8DA2-C55639657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8212" y="1501253"/>
            <a:ext cx="2527632" cy="2455414"/>
          </a:xfrm>
          <a:prstGeom prst="rect">
            <a:avLst/>
          </a:prstGeom>
        </p:spPr>
      </p:pic>
    </p:spTree>
    <p:extLst>
      <p:ext uri="{BB962C8B-B14F-4D97-AF65-F5344CB8AC3E}">
        <p14:creationId xmlns:p14="http://schemas.microsoft.com/office/powerpoint/2010/main" val="685475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029AB-3690-B70F-77D5-E216141C61B2}"/>
              </a:ext>
            </a:extLst>
          </p:cNvPr>
          <p:cNvSpPr txBox="1"/>
          <p:nvPr/>
        </p:nvSpPr>
        <p:spPr>
          <a:xfrm>
            <a:off x="1382972" y="313894"/>
            <a:ext cx="10679592" cy="707886"/>
          </a:xfrm>
          <a:prstGeom prst="rect">
            <a:avLst/>
          </a:prstGeom>
          <a:noFill/>
        </p:spPr>
        <p:txBody>
          <a:bodyPr wrap="square" rtlCol="0">
            <a:spAutoFit/>
          </a:bodyPr>
          <a:lstStyle/>
          <a:p>
            <a:r>
              <a:rPr lang="en-US" sz="4000" b="1" dirty="0">
                <a:latin typeface="Montserrat" panose="00000500000000000000" pitchFamily="50" charset="0"/>
              </a:rPr>
              <a:t>COI 2023 Highlights</a:t>
            </a:r>
          </a:p>
        </p:txBody>
      </p:sp>
      <p:sp>
        <p:nvSpPr>
          <p:cNvPr id="2" name="TextBox 1">
            <a:extLst>
              <a:ext uri="{FF2B5EF4-FFF2-40B4-BE49-F238E27FC236}">
                <a16:creationId xmlns:a16="http://schemas.microsoft.com/office/drawing/2014/main" id="{E342F86B-DDC4-B65D-EBB7-E36C1935CDFB}"/>
              </a:ext>
            </a:extLst>
          </p:cNvPr>
          <p:cNvSpPr txBox="1"/>
          <p:nvPr/>
        </p:nvSpPr>
        <p:spPr>
          <a:xfrm>
            <a:off x="1503122" y="1027134"/>
            <a:ext cx="10026355" cy="2031325"/>
          </a:xfrm>
          <a:prstGeom prst="rect">
            <a:avLst/>
          </a:prstGeom>
          <a:noFill/>
        </p:spPr>
        <p:txBody>
          <a:bodyPr wrap="square" rtlCol="0">
            <a:spAutoFit/>
          </a:bodyPr>
          <a:lstStyle/>
          <a:p>
            <a:r>
              <a:rPr lang="en-US" dirty="0"/>
              <a:t>COI Office staff presented at national conferences representing the University of Utah:</a:t>
            </a:r>
          </a:p>
          <a:p>
            <a:pPr marL="285750" indent="-285750">
              <a:buFont typeface="Arial" panose="020B0604020202020204" pitchFamily="34" charset="0"/>
              <a:buChar char="•"/>
            </a:pPr>
            <a:r>
              <a:rPr lang="en-US" dirty="0"/>
              <a:t>Society of Research Administrators International iSeries 2023 Virtual Conference</a:t>
            </a:r>
          </a:p>
          <a:p>
            <a:pPr marL="285750" indent="-285750">
              <a:buFont typeface="Arial" panose="020B0604020202020204" pitchFamily="34" charset="0"/>
              <a:buChar char="•"/>
            </a:pPr>
            <a:r>
              <a:rPr lang="en-US" b="0" i="0" u="none" strike="noStrike" dirty="0">
                <a:solidFill>
                  <a:srgbClr val="202124"/>
                </a:solidFill>
                <a:effectLst/>
                <a:latin typeface="Google Sans"/>
              </a:rPr>
              <a:t>Public Responsibility in Medicine and Research (</a:t>
            </a:r>
            <a:r>
              <a:rPr lang="en-US" dirty="0"/>
              <a:t>PRIM&amp;R)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METRICS</a:t>
            </a:r>
          </a:p>
          <a:p>
            <a:pPr algn="ctr"/>
            <a:r>
              <a:rPr lang="en-US" dirty="0"/>
              <a:t>	Individual COI Reviews (for research)			Institutional COI Reviews</a:t>
            </a:r>
          </a:p>
        </p:txBody>
      </p:sp>
      <p:pic>
        <p:nvPicPr>
          <p:cNvPr id="5" name="Picture 4" descr="A graph of a graph&#10;&#10;Description automatically generated">
            <a:extLst>
              <a:ext uri="{FF2B5EF4-FFF2-40B4-BE49-F238E27FC236}">
                <a16:creationId xmlns:a16="http://schemas.microsoft.com/office/drawing/2014/main" id="{8A4F0B05-C841-0F94-8DBF-6C013627D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123" y="3067167"/>
            <a:ext cx="5473874" cy="2229150"/>
          </a:xfrm>
          <a:prstGeom prst="rect">
            <a:avLst/>
          </a:prstGeom>
        </p:spPr>
      </p:pic>
      <p:pic>
        <p:nvPicPr>
          <p:cNvPr id="7" name="Picture 6" descr="A graph of a graph&#10;&#10;Description automatically generated">
            <a:extLst>
              <a:ext uri="{FF2B5EF4-FFF2-40B4-BE49-F238E27FC236}">
                <a16:creationId xmlns:a16="http://schemas.microsoft.com/office/drawing/2014/main" id="{9FE288EC-E386-B7D7-B640-3C7937156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5030" y="3067167"/>
            <a:ext cx="4044448" cy="2229149"/>
          </a:xfrm>
          <a:prstGeom prst="rect">
            <a:avLst/>
          </a:prstGeom>
        </p:spPr>
      </p:pic>
    </p:spTree>
    <p:extLst>
      <p:ext uri="{BB962C8B-B14F-4D97-AF65-F5344CB8AC3E}">
        <p14:creationId xmlns:p14="http://schemas.microsoft.com/office/powerpoint/2010/main" val="172717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COI Updates and Notifications</a:t>
            </a:r>
          </a:p>
        </p:txBody>
      </p:sp>
      <p:sp>
        <p:nvSpPr>
          <p:cNvPr id="4" name="TextBox 3">
            <a:extLst>
              <a:ext uri="{FF2B5EF4-FFF2-40B4-BE49-F238E27FC236}">
                <a16:creationId xmlns:a16="http://schemas.microsoft.com/office/drawing/2014/main" id="{AF4ECF71-F846-B6C9-6647-9974B6994F6C}"/>
              </a:ext>
            </a:extLst>
          </p:cNvPr>
          <p:cNvSpPr txBox="1"/>
          <p:nvPr/>
        </p:nvSpPr>
        <p:spPr>
          <a:xfrm>
            <a:off x="348346" y="1511192"/>
            <a:ext cx="11260558" cy="5355312"/>
          </a:xfrm>
          <a:prstGeom prst="rect">
            <a:avLst/>
          </a:prstGeom>
          <a:noFill/>
        </p:spPr>
        <p:txBody>
          <a:bodyPr wrap="square" rtlCol="0">
            <a:spAutoFit/>
          </a:bodyPr>
          <a:lstStyle/>
          <a:p>
            <a:r>
              <a:rPr lang="en-US" dirty="0"/>
              <a:t>2023 federal policy changes: </a:t>
            </a:r>
          </a:p>
          <a:p>
            <a:endParaRPr lang="en-US" dirty="0"/>
          </a:p>
          <a:p>
            <a:pPr marL="742950" lvl="1" indent="-285750">
              <a:buFont typeface="Arial" panose="020B0604020202020204" pitchFamily="34" charset="0"/>
              <a:buChar char="•"/>
            </a:pPr>
            <a:r>
              <a:rPr lang="en-US" b="0" i="0" u="none" strike="noStrike" dirty="0">
                <a:effectLst/>
                <a:hlinkClick r:id="rId3"/>
              </a:rPr>
              <a:t>National Science Foundation (NSF) Grantee Standards </a:t>
            </a:r>
            <a:r>
              <a:rPr lang="en-US" b="0" i="0" u="none" strike="noStrike" dirty="0">
                <a:effectLst/>
              </a:rPr>
              <a:t>effective January 30, 2023 </a:t>
            </a:r>
          </a:p>
          <a:p>
            <a:endParaRPr lang="en-US" dirty="0"/>
          </a:p>
          <a:p>
            <a:pPr marL="742950" lvl="1" indent="-285750">
              <a:buFont typeface="Arial" panose="020B0604020202020204" pitchFamily="34" charset="0"/>
              <a:buChar char="•"/>
            </a:pPr>
            <a:r>
              <a:rPr lang="en-US" b="0" i="0" u="none" strike="noStrike" dirty="0">
                <a:effectLst/>
                <a:hlinkClick r:id="rId4"/>
              </a:rPr>
              <a:t>National Aeronautics and Space Administration (NASA) </a:t>
            </a:r>
            <a:r>
              <a:rPr lang="en-US" b="0" i="0" u="none" strike="noStrike" dirty="0">
                <a:effectLst/>
              </a:rPr>
              <a:t>effective December 1, 2023</a:t>
            </a:r>
          </a:p>
          <a:p>
            <a:pPr marL="285750" indent="-285750" algn="l">
              <a:buFont typeface="Arial" panose="020B0604020202020204" pitchFamily="34" charset="0"/>
              <a:buChar char="•"/>
            </a:pPr>
            <a:endParaRPr lang="en-US" dirty="0">
              <a:solidFill>
                <a:srgbClr val="BE0000"/>
              </a:solidFill>
            </a:endParaRPr>
          </a:p>
          <a:p>
            <a:pPr lvl="1"/>
            <a:r>
              <a:rPr lang="en-US" b="1" dirty="0"/>
              <a:t>These include a new requirement to disclose venture and capital financing when related.</a:t>
            </a:r>
            <a:endParaRPr lang="en-US" b="1" i="0" u="none" strike="noStrike" dirty="0">
              <a:effectLst/>
            </a:endParaRPr>
          </a:p>
          <a:p>
            <a:pPr algn="l"/>
            <a:endParaRPr lang="en-US" dirty="0"/>
          </a:p>
          <a:p>
            <a:r>
              <a:rPr lang="en-US" dirty="0"/>
              <a:t>2022 University of Utah Individual Financial Conflict of Interest Policy 1-006 revisions:</a:t>
            </a:r>
          </a:p>
          <a:p>
            <a:endParaRPr lang="en-US" dirty="0"/>
          </a:p>
          <a:p>
            <a:pPr marL="742950" lvl="1" indent="-285750">
              <a:buFont typeface="Arial" panose="020B0604020202020204" pitchFamily="34" charset="0"/>
              <a:buChar char="•"/>
            </a:pPr>
            <a:r>
              <a:rPr lang="en-US" dirty="0"/>
              <a:t>Revisions to incorporate </a:t>
            </a:r>
            <a:r>
              <a:rPr lang="en-US" dirty="0">
                <a:hlinkClick r:id="rId5"/>
              </a:rPr>
              <a:t>updates in federal policy </a:t>
            </a:r>
            <a:r>
              <a:rPr lang="en-US" dirty="0"/>
              <a:t>(new Department of Energy policy similar to existing PHS regulation)</a:t>
            </a:r>
          </a:p>
          <a:p>
            <a:pPr algn="l"/>
            <a:endParaRPr lang="en-US" dirty="0"/>
          </a:p>
          <a:p>
            <a:pPr algn="l"/>
            <a:r>
              <a:rPr lang="en-US" dirty="0"/>
              <a:t>Compliance efforts are increasing:</a:t>
            </a:r>
            <a:br>
              <a:rPr lang="en-US" dirty="0"/>
            </a:br>
            <a:endParaRPr lang="en-US" dirty="0"/>
          </a:p>
          <a:p>
            <a:pPr marL="742950" lvl="1" indent="-285750">
              <a:buFont typeface="Arial" panose="020B0604020202020204" pitchFamily="34" charset="0"/>
              <a:buChar char="•"/>
            </a:pPr>
            <a:r>
              <a:rPr lang="en-US" i="0" u="none" strike="noStrike" dirty="0">
                <a:effectLst/>
                <a:hlinkClick r:id="rId6"/>
              </a:rPr>
              <a:t>Analyzing Publicly Available Datasets to Identify and Reconcile Gaps in Financial Conflict of Interest Disclosure</a:t>
            </a:r>
            <a:endParaRPr lang="en-US" i="0" u="none" strike="noStrike" dirty="0">
              <a:effectLst/>
            </a:endParaRPr>
          </a:p>
          <a:p>
            <a:endParaRPr lang="en-US" dirty="0"/>
          </a:p>
          <a:p>
            <a:pPr lvl="1"/>
            <a:r>
              <a:rPr lang="en-US" b="1" i="0" u="none" strike="noStrike" dirty="0">
                <a:effectLst/>
              </a:rPr>
              <a:t>Keep you</a:t>
            </a:r>
            <a:r>
              <a:rPr lang="en-US" b="1" dirty="0"/>
              <a:t>r financial disclosure accurate and up-to-date!</a:t>
            </a:r>
            <a:endParaRPr lang="en-US" b="1" i="0" u="none" strike="noStrike" dirty="0">
              <a:effectLst/>
            </a:endParaRPr>
          </a:p>
          <a:p>
            <a:endParaRPr lang="en-US" dirty="0">
              <a:latin typeface="Montserrat" panose="00000500000000000000" pitchFamily="50" charset="0"/>
            </a:endParaRPr>
          </a:p>
        </p:txBody>
      </p:sp>
    </p:spTree>
    <p:extLst>
      <p:ext uri="{BB962C8B-B14F-4D97-AF65-F5344CB8AC3E}">
        <p14:creationId xmlns:p14="http://schemas.microsoft.com/office/powerpoint/2010/main" val="73427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COI &amp; Other University Policies</a:t>
            </a:r>
          </a:p>
        </p:txBody>
      </p:sp>
      <p:sp>
        <p:nvSpPr>
          <p:cNvPr id="4" name="TextBox 3">
            <a:extLst>
              <a:ext uri="{FF2B5EF4-FFF2-40B4-BE49-F238E27FC236}">
                <a16:creationId xmlns:a16="http://schemas.microsoft.com/office/drawing/2014/main" id="{AF4ECF71-F846-B6C9-6647-9974B6994F6C}"/>
              </a:ext>
            </a:extLst>
          </p:cNvPr>
          <p:cNvSpPr txBox="1"/>
          <p:nvPr/>
        </p:nvSpPr>
        <p:spPr>
          <a:xfrm>
            <a:off x="348346" y="1511192"/>
            <a:ext cx="11700900" cy="5170646"/>
          </a:xfrm>
          <a:prstGeom prst="rect">
            <a:avLst/>
          </a:prstGeom>
          <a:noFill/>
        </p:spPr>
        <p:txBody>
          <a:bodyPr wrap="square" rtlCol="0">
            <a:spAutoFit/>
          </a:bodyPr>
          <a:lstStyle/>
          <a:p>
            <a:pPr algn="l"/>
            <a:r>
              <a:rPr lang="en-US" sz="2400" b="1" i="1" u="none" strike="noStrike" dirty="0">
                <a:solidFill>
                  <a:srgbClr val="372C2C"/>
                </a:solidFill>
                <a:effectLst/>
                <a:hlinkClick r:id="rId3"/>
              </a:rPr>
              <a:t>What is the process for employees to obtain approval for external financial relationships?</a:t>
            </a:r>
            <a:endParaRPr lang="en-US" sz="2400" b="1" i="1" u="none" strike="noStrike" dirty="0">
              <a:solidFill>
                <a:srgbClr val="372C2C"/>
              </a:solidFill>
              <a:effectLst/>
            </a:endParaRPr>
          </a:p>
          <a:p>
            <a:pPr algn="l"/>
            <a:endParaRPr lang="en-US" dirty="0">
              <a:solidFill>
                <a:srgbClr val="372C2C"/>
              </a:solidFill>
            </a:endParaRPr>
          </a:p>
          <a:p>
            <a:pPr algn="l"/>
            <a:r>
              <a:rPr lang="en-US" dirty="0">
                <a:solidFill>
                  <a:srgbClr val="372C2C"/>
                </a:solidFill>
              </a:rPr>
              <a:t>Conflicts of Interest (COI Office)</a:t>
            </a:r>
          </a:p>
          <a:p>
            <a:pPr marL="285750" indent="-285750">
              <a:buFont typeface="Arial" panose="020B0604020202020204" pitchFamily="34" charset="0"/>
              <a:buChar char="•"/>
            </a:pPr>
            <a:r>
              <a:rPr lang="en-US" b="0" i="0" dirty="0">
                <a:solidFill>
                  <a:srgbClr val="BE0000"/>
                </a:solidFill>
                <a:effectLst/>
                <a:hlinkClick r:id="rId4"/>
              </a:rPr>
              <a:t>Individual Financial Conflict of Interest Policy 1-006</a:t>
            </a:r>
            <a:r>
              <a:rPr lang="en-US" b="0" i="0" dirty="0">
                <a:solidFill>
                  <a:srgbClr val="BE0000"/>
                </a:solidFill>
                <a:effectLst/>
              </a:rPr>
              <a:t>  </a:t>
            </a:r>
          </a:p>
          <a:p>
            <a:pPr marL="285750" indent="-285750">
              <a:buFont typeface="Arial" panose="020B0604020202020204" pitchFamily="34" charset="0"/>
              <a:buChar char="•"/>
            </a:pPr>
            <a:r>
              <a:rPr lang="en-US" b="0" i="0" u="none" strike="noStrike" dirty="0">
                <a:solidFill>
                  <a:srgbClr val="BE0000"/>
                </a:solidFill>
                <a:effectLst/>
                <a:hlinkClick r:id="rId5"/>
              </a:rPr>
              <a:t>Institutional Conflict of Interest Policy 7-006</a:t>
            </a:r>
            <a:endParaRPr lang="en-US" b="0" i="0" u="none" strike="noStrike" dirty="0">
              <a:solidFill>
                <a:srgbClr val="372C2C"/>
              </a:solidFill>
              <a:effectLst/>
            </a:endParaRPr>
          </a:p>
          <a:p>
            <a:pPr algn="l"/>
            <a:endParaRPr lang="en-US" b="0" i="0" u="none" strike="noStrike" dirty="0">
              <a:solidFill>
                <a:srgbClr val="372C2C"/>
              </a:solidFill>
              <a:effectLst/>
            </a:endParaRPr>
          </a:p>
          <a:p>
            <a:pPr algn="l"/>
            <a:r>
              <a:rPr lang="en-US" b="0" i="0" u="none" strike="noStrike" dirty="0">
                <a:solidFill>
                  <a:srgbClr val="372C2C"/>
                </a:solidFill>
                <a:effectLst/>
              </a:rPr>
              <a:t>Conflicts of Commitment</a:t>
            </a:r>
          </a:p>
          <a:p>
            <a:pPr marL="285750" indent="-285750">
              <a:buFont typeface="Arial" panose="020B0604020202020204" pitchFamily="34" charset="0"/>
              <a:buChar char="•"/>
            </a:pPr>
            <a:r>
              <a:rPr lang="en-US" b="0" i="0" u="none" strike="noStrike" dirty="0">
                <a:solidFill>
                  <a:srgbClr val="BE0000"/>
                </a:solidFill>
                <a:effectLst/>
                <a:hlinkClick r:id="rId6"/>
              </a:rPr>
              <a:t>Policy 5-204: Remunerative Consultation and Other Employment Activities</a:t>
            </a:r>
            <a:endParaRPr lang="en-US" b="0" i="0" u="none" strike="noStrike" dirty="0">
              <a:solidFill>
                <a:srgbClr val="372C2C"/>
              </a:solidFill>
              <a:effectLst/>
            </a:endParaRPr>
          </a:p>
          <a:p>
            <a:pPr marL="285750" indent="-285750" algn="l">
              <a:buFont typeface="Arial" panose="020B0604020202020204" pitchFamily="34" charset="0"/>
              <a:buChar char="•"/>
            </a:pPr>
            <a:r>
              <a:rPr lang="en-US" b="0" i="0" u="none" strike="noStrike" dirty="0">
                <a:solidFill>
                  <a:srgbClr val="BE0000"/>
                </a:solidFill>
                <a:effectLst/>
                <a:hlinkClick r:id="rId7"/>
              </a:rPr>
              <a:t>Supplemental Rule 1-006: Health Sciences Industry Relations Policy</a:t>
            </a:r>
            <a:endParaRPr lang="en-US" b="0" i="0" u="none" strike="noStrike" dirty="0">
              <a:solidFill>
                <a:srgbClr val="372C2C"/>
              </a:solidFill>
              <a:effectLst/>
            </a:endParaRPr>
          </a:p>
          <a:p>
            <a:pPr marL="742950" lvl="1" indent="-285750" algn="l">
              <a:buFont typeface="Arial" panose="020B0604020202020204" pitchFamily="34" charset="0"/>
              <a:buChar char="•"/>
            </a:pPr>
            <a:r>
              <a:rPr lang="en-US" b="0" i="0" u="none" strike="noStrike" dirty="0">
                <a:solidFill>
                  <a:srgbClr val="BE0000"/>
                </a:solidFill>
                <a:effectLst/>
                <a:hlinkClick r:id="rId8"/>
              </a:rPr>
              <a:t>UUHC Policy: Conflict of Interest (Annual Attestation)</a:t>
            </a:r>
            <a:endParaRPr lang="en-US" b="0" i="0" u="none" strike="noStrike" dirty="0">
              <a:solidFill>
                <a:srgbClr val="372C2C"/>
              </a:solidFill>
              <a:effectLst/>
            </a:endParaRPr>
          </a:p>
          <a:p>
            <a:pPr marL="742950" lvl="1" indent="-285750" algn="l">
              <a:buFont typeface="Arial" panose="020B0604020202020204" pitchFamily="34" charset="0"/>
              <a:buChar char="•"/>
            </a:pPr>
            <a:r>
              <a:rPr lang="en-US" b="0" i="0" u="none" strike="noStrike" dirty="0">
                <a:solidFill>
                  <a:srgbClr val="BE0000"/>
                </a:solidFill>
                <a:effectLst/>
                <a:hlinkClick r:id="rId9"/>
              </a:rPr>
              <a:t>UUHC Policy: Vendor Gifts Policy and other Vendor Policies</a:t>
            </a:r>
            <a:endParaRPr lang="en-US" b="0" i="0" u="none" strike="noStrike" dirty="0">
              <a:solidFill>
                <a:srgbClr val="372C2C"/>
              </a:solidFill>
              <a:effectLst/>
            </a:endParaRPr>
          </a:p>
          <a:p>
            <a:pPr marL="742950" lvl="1" indent="-285750" algn="l">
              <a:buFont typeface="Arial" panose="020B0604020202020204" pitchFamily="34" charset="0"/>
              <a:buChar char="•"/>
            </a:pPr>
            <a:r>
              <a:rPr lang="en-US" b="0" i="0" u="none" strike="noStrike" dirty="0">
                <a:solidFill>
                  <a:srgbClr val="BE0000"/>
                </a:solidFill>
                <a:effectLst/>
                <a:hlinkClick r:id="rId10"/>
              </a:rPr>
              <a:t>UUHC Policy: Graduate Medical Education Industry Relations Policy</a:t>
            </a:r>
            <a:endParaRPr lang="en-US" b="0" i="0" u="none" strike="noStrike" dirty="0">
              <a:solidFill>
                <a:srgbClr val="372C2C"/>
              </a:solidFill>
              <a:effectLst/>
            </a:endParaRPr>
          </a:p>
          <a:p>
            <a:pPr marL="285750" indent="-285750" algn="l">
              <a:buFont typeface="Arial" panose="020B0604020202020204" pitchFamily="34" charset="0"/>
              <a:buChar char="•"/>
            </a:pPr>
            <a:r>
              <a:rPr lang="en-US" b="0" i="0" u="none" strike="noStrike" dirty="0">
                <a:solidFill>
                  <a:srgbClr val="BE0000"/>
                </a:solidFill>
                <a:effectLst/>
                <a:hlinkClick r:id="rId11"/>
              </a:rPr>
              <a:t>Policy 8-001: Medical Practice Plan for the University of Utah School of Medicine Full-Time Faculty</a:t>
            </a:r>
            <a:endParaRPr lang="en-US" b="0" i="0" u="none" strike="noStrike" dirty="0">
              <a:solidFill>
                <a:srgbClr val="372C2C"/>
              </a:solidFill>
              <a:effectLst/>
            </a:endParaRPr>
          </a:p>
          <a:p>
            <a:pPr algn="l"/>
            <a:endParaRPr lang="en-US" b="0" i="0" u="none" strike="noStrike" dirty="0">
              <a:solidFill>
                <a:srgbClr val="372C2C"/>
              </a:solidFill>
              <a:effectLst/>
            </a:endParaRPr>
          </a:p>
          <a:p>
            <a:pPr algn="l"/>
            <a:r>
              <a:rPr lang="en-US" b="0" i="0" u="none" strike="noStrike" dirty="0">
                <a:solidFill>
                  <a:srgbClr val="372C2C"/>
                </a:solidFill>
                <a:effectLst/>
              </a:rPr>
              <a:t>Conflicts in the Workplace</a:t>
            </a:r>
          </a:p>
          <a:p>
            <a:pPr marL="285750" indent="-285750" algn="l">
              <a:buFont typeface="Arial" panose="020B0604020202020204" pitchFamily="34" charset="0"/>
              <a:buChar char="•"/>
            </a:pPr>
            <a:r>
              <a:rPr lang="en-US" b="0" i="0" u="none" strike="noStrike" dirty="0">
                <a:solidFill>
                  <a:srgbClr val="BE0000"/>
                </a:solidFill>
                <a:effectLst/>
                <a:hlinkClick r:id="rId12"/>
              </a:rPr>
              <a:t>Policy 1-020: Required Professional Boundaries in Relationships</a:t>
            </a:r>
            <a:endParaRPr lang="en-US" b="0" i="0" u="none" strike="noStrike" dirty="0">
              <a:solidFill>
                <a:srgbClr val="372C2C"/>
              </a:solidFill>
              <a:effectLst/>
            </a:endParaRPr>
          </a:p>
          <a:p>
            <a:pPr marL="285750" indent="-285750" algn="l">
              <a:buFont typeface="Arial" panose="020B0604020202020204" pitchFamily="34" charset="0"/>
              <a:buChar char="•"/>
            </a:pPr>
            <a:r>
              <a:rPr lang="en-US" b="0" i="0" u="none" strike="noStrike" dirty="0">
                <a:solidFill>
                  <a:srgbClr val="BE0000"/>
                </a:solidFill>
                <a:effectLst/>
                <a:hlinkClick r:id="rId13"/>
              </a:rPr>
              <a:t>Policy 3-111: Contracts with Individuals and Other Legal Entities</a:t>
            </a:r>
            <a:endParaRPr lang="en-US" b="0" i="0" u="none" strike="noStrike" dirty="0">
              <a:solidFill>
                <a:srgbClr val="372C2C"/>
              </a:solidFill>
              <a:effectLst/>
            </a:endParaRPr>
          </a:p>
          <a:p>
            <a:pPr marL="285750" indent="-285750" algn="l">
              <a:buFont typeface="Arial" panose="020B0604020202020204" pitchFamily="34" charset="0"/>
              <a:buChar char="•"/>
            </a:pPr>
            <a:r>
              <a:rPr lang="en-US" b="0" i="0" u="none" strike="noStrike" dirty="0">
                <a:solidFill>
                  <a:srgbClr val="BE0000"/>
                </a:solidFill>
                <a:effectLst/>
                <a:hlinkClick r:id="rId14"/>
              </a:rPr>
              <a:t>Policy 6-316: Code of Faculty Rights and Responsibilities</a:t>
            </a:r>
            <a:endParaRPr lang="en-US" b="0" i="0" u="none" strike="noStrike" dirty="0">
              <a:solidFill>
                <a:srgbClr val="372C2C"/>
              </a:solidFill>
              <a:effectLst/>
            </a:endParaRPr>
          </a:p>
        </p:txBody>
      </p:sp>
    </p:spTree>
    <p:extLst>
      <p:ext uri="{BB962C8B-B14F-4D97-AF65-F5344CB8AC3E}">
        <p14:creationId xmlns:p14="http://schemas.microsoft.com/office/powerpoint/2010/main" val="425856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COI Contact Information</a:t>
            </a:r>
          </a:p>
        </p:txBody>
      </p:sp>
      <p:pic>
        <p:nvPicPr>
          <p:cNvPr id="5" name="Picture 4" descr="A close-up of a phone number&#10;&#10;Description automatically generated">
            <a:extLst>
              <a:ext uri="{FF2B5EF4-FFF2-40B4-BE49-F238E27FC236}">
                <a16:creationId xmlns:a16="http://schemas.microsoft.com/office/drawing/2014/main" id="{2937B0A1-497F-FFF1-8D71-F11013990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6" y="1377862"/>
            <a:ext cx="3066326" cy="5063473"/>
          </a:xfrm>
          <a:prstGeom prst="rect">
            <a:avLst/>
          </a:prstGeom>
        </p:spPr>
      </p:pic>
      <p:pic>
        <p:nvPicPr>
          <p:cNvPr id="7" name="Picture 6" descr="A group of icons with text&#10;&#10;Description automatically generated">
            <a:extLst>
              <a:ext uri="{FF2B5EF4-FFF2-40B4-BE49-F238E27FC236}">
                <a16:creationId xmlns:a16="http://schemas.microsoft.com/office/drawing/2014/main" id="{0250D924-4F49-A143-62F8-5E71A32E8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033" y="1800662"/>
            <a:ext cx="7772400" cy="4217872"/>
          </a:xfrm>
          <a:prstGeom prst="rect">
            <a:avLst/>
          </a:prstGeom>
        </p:spPr>
      </p:pic>
    </p:spTree>
    <p:extLst>
      <p:ext uri="{BB962C8B-B14F-4D97-AF65-F5344CB8AC3E}">
        <p14:creationId xmlns:p14="http://schemas.microsoft.com/office/powerpoint/2010/main" val="257454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1938992"/>
          </a:xfrm>
          <a:prstGeom prst="rect">
            <a:avLst/>
          </a:prstGeom>
          <a:noFill/>
        </p:spPr>
        <p:txBody>
          <a:bodyPr wrap="square" rtlCol="0">
            <a:spAutoFit/>
          </a:bodyPr>
          <a:lstStyle/>
          <a:p>
            <a:pPr algn="ctr"/>
            <a:r>
              <a:rPr lang="en-US" sz="2400" b="1" dirty="0">
                <a:latin typeface="Montserrat" panose="00000500000000000000" pitchFamily="50" charset="0"/>
              </a:rPr>
              <a:t>Trent </a:t>
            </a:r>
            <a:r>
              <a:rPr lang="en-US" sz="2400" b="1" dirty="0" err="1">
                <a:latin typeface="Montserrat" panose="00000500000000000000" pitchFamily="50" charset="0"/>
              </a:rPr>
              <a:t>Foxley</a:t>
            </a:r>
            <a:r>
              <a:rPr lang="en-US" sz="2400" b="1" dirty="0">
                <a:latin typeface="Montserrat" panose="00000500000000000000" pitchFamily="50" charset="0"/>
              </a:rPr>
              <a:t>, Director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foreigninfluence.utah.edu</a:t>
            </a:r>
            <a:endParaRPr lang="en-US" sz="2400" dirty="0">
              <a:latin typeface="Montserrat" panose="00000500000000000000" pitchFamily="50" charset="0"/>
            </a:endParaRP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trent.foxley@hsc.utah.edu</a:t>
            </a:r>
            <a:endParaRPr lang="en-US" sz="2400" dirty="0">
              <a:latin typeface="Montserrat" panose="00000500000000000000" pitchFamily="50" charset="0"/>
            </a:endParaRPr>
          </a:p>
        </p:txBody>
      </p:sp>
      <p:pic>
        <p:nvPicPr>
          <p:cNvPr id="4" name="Picture 3" descr="A red and white sign with white letters&#10;&#10;Description automatically generated">
            <a:extLst>
              <a:ext uri="{FF2B5EF4-FFF2-40B4-BE49-F238E27FC236}">
                <a16:creationId xmlns:a16="http://schemas.microsoft.com/office/drawing/2014/main" id="{C1D61112-FA88-8397-808C-1B9B2B7E6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358019"/>
            <a:ext cx="7772400" cy="2097314"/>
          </a:xfrm>
          <a:prstGeom prst="rect">
            <a:avLst/>
          </a:prstGeom>
        </p:spPr>
      </p:pic>
    </p:spTree>
    <p:extLst>
      <p:ext uri="{BB962C8B-B14F-4D97-AF65-F5344CB8AC3E}">
        <p14:creationId xmlns:p14="http://schemas.microsoft.com/office/powerpoint/2010/main" val="137848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Office of Foreign Influence</a:t>
            </a:r>
          </a:p>
        </p:txBody>
      </p:sp>
      <p:sp>
        <p:nvSpPr>
          <p:cNvPr id="13" name="Rectangle 12">
            <a:extLst>
              <a:ext uri="{FF2B5EF4-FFF2-40B4-BE49-F238E27FC236}">
                <a16:creationId xmlns:a16="http://schemas.microsoft.com/office/drawing/2014/main" id="{5E1978D0-169A-5BEE-7B97-461701B1BEE2}"/>
              </a:ext>
            </a:extLst>
          </p:cNvPr>
          <p:cNvSpPr/>
          <p:nvPr/>
        </p:nvSpPr>
        <p:spPr>
          <a:xfrm>
            <a:off x="6828182" y="2031978"/>
            <a:ext cx="4899991" cy="35133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FC8C35BE-F86A-985C-1D64-CFAEEB504E3E}"/>
              </a:ext>
            </a:extLst>
          </p:cNvPr>
          <p:cNvSpPr/>
          <p:nvPr/>
        </p:nvSpPr>
        <p:spPr>
          <a:xfrm>
            <a:off x="7047403" y="2313434"/>
            <a:ext cx="1031256" cy="869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046DBE28-B01D-7304-24DB-A28C7D1E9FD2}"/>
              </a:ext>
            </a:extLst>
          </p:cNvPr>
          <p:cNvSpPr txBox="1"/>
          <p:nvPr/>
        </p:nvSpPr>
        <p:spPr>
          <a:xfrm>
            <a:off x="7214526" y="2250330"/>
            <a:ext cx="1941095" cy="615968"/>
          </a:xfrm>
          <a:prstGeom prst="rect">
            <a:avLst/>
          </a:prstGeom>
        </p:spPr>
        <p:txBody>
          <a:bodyPr vert="horz" wrap="square" lIns="0" tIns="0" rIns="0" bIns="0" rtlCol="0" anchor="ctr" anchorCtr="0">
            <a:noAutofit/>
          </a:bodyPr>
          <a:lstStyle/>
          <a:p>
            <a:pPr algn="r">
              <a:spcAft>
                <a:spcPts val="800"/>
              </a:spcAft>
            </a:pPr>
            <a:r>
              <a:rPr lang="en-US" sz="3200" b="1" dirty="0"/>
              <a:t>Services</a:t>
            </a:r>
          </a:p>
        </p:txBody>
      </p:sp>
      <p:sp>
        <p:nvSpPr>
          <p:cNvPr id="16" name="TextBox 15">
            <a:extLst>
              <a:ext uri="{FF2B5EF4-FFF2-40B4-BE49-F238E27FC236}">
                <a16:creationId xmlns:a16="http://schemas.microsoft.com/office/drawing/2014/main" id="{8C9BDD71-F616-0597-5BE7-93008FC7D14F}"/>
              </a:ext>
            </a:extLst>
          </p:cNvPr>
          <p:cNvSpPr txBox="1"/>
          <p:nvPr/>
        </p:nvSpPr>
        <p:spPr>
          <a:xfrm>
            <a:off x="7314552" y="3477864"/>
            <a:ext cx="4543069" cy="2211630"/>
          </a:xfrm>
          <a:prstGeom prst="rect">
            <a:avLst/>
          </a:prstGeom>
        </p:spPr>
        <p:txBody>
          <a:bodyPr vert="horz" wrap="square" lIns="0" tIns="0" rIns="0" bIns="0" rtlCol="0" anchor="t" anchorCtr="0">
            <a:noAutofit/>
          </a:bodyPr>
          <a:lstStyle/>
          <a:p>
            <a:pPr marL="285750" indent="-285750">
              <a:spcAft>
                <a:spcPts val="800"/>
              </a:spcAft>
              <a:buClr>
                <a:schemeClr val="accent1"/>
              </a:buClr>
              <a:buFont typeface="Arial" panose="020B0604020202020204" pitchFamily="34" charset="0"/>
              <a:buChar char="•"/>
            </a:pPr>
            <a:r>
              <a:rPr lang="en-US" sz="2400" dirty="0"/>
              <a:t>Screening/Review</a:t>
            </a:r>
          </a:p>
          <a:p>
            <a:pPr marL="285750" indent="-285750">
              <a:spcAft>
                <a:spcPts val="800"/>
              </a:spcAft>
              <a:buClr>
                <a:schemeClr val="accent1"/>
              </a:buClr>
              <a:buFont typeface="Arial" panose="020B0604020202020204" pitchFamily="34" charset="0"/>
              <a:buChar char="•"/>
            </a:pPr>
            <a:r>
              <a:rPr lang="en-US" sz="2400" dirty="0"/>
              <a:t>Foreign Influence Education</a:t>
            </a:r>
          </a:p>
          <a:p>
            <a:pPr marL="285750" indent="-285750">
              <a:spcAft>
                <a:spcPts val="800"/>
              </a:spcAft>
              <a:buClr>
                <a:schemeClr val="accent1"/>
              </a:buClr>
              <a:buFont typeface="Arial" panose="020B0604020202020204" pitchFamily="34" charset="0"/>
              <a:buChar char="•"/>
            </a:pPr>
            <a:r>
              <a:rPr lang="en-US" sz="2400" dirty="0"/>
              <a:t>International Travel Guidance</a:t>
            </a:r>
          </a:p>
          <a:p>
            <a:pPr marL="285750" indent="-285750">
              <a:spcAft>
                <a:spcPts val="800"/>
              </a:spcAft>
              <a:buClr>
                <a:schemeClr val="accent1"/>
              </a:buClr>
              <a:buFont typeface="Arial" panose="020B0604020202020204" pitchFamily="34" charset="0"/>
              <a:buChar char="•"/>
            </a:pPr>
            <a:r>
              <a:rPr lang="en-US" sz="2400" dirty="0"/>
              <a:t>Foreign Influence Consults</a:t>
            </a:r>
          </a:p>
        </p:txBody>
      </p:sp>
      <p:sp>
        <p:nvSpPr>
          <p:cNvPr id="5" name="TextBox 4">
            <a:extLst>
              <a:ext uri="{FF2B5EF4-FFF2-40B4-BE49-F238E27FC236}">
                <a16:creationId xmlns:a16="http://schemas.microsoft.com/office/drawing/2014/main" id="{F36709FA-5A67-B6D8-B694-7FEDB4072532}"/>
              </a:ext>
            </a:extLst>
          </p:cNvPr>
          <p:cNvSpPr txBox="1"/>
          <p:nvPr/>
        </p:nvSpPr>
        <p:spPr>
          <a:xfrm>
            <a:off x="1231480" y="3032287"/>
            <a:ext cx="4738961" cy="2677656"/>
          </a:xfrm>
          <a:prstGeom prst="rect">
            <a:avLst/>
          </a:prstGeom>
          <a:noFill/>
        </p:spPr>
        <p:txBody>
          <a:bodyPr wrap="square" rtlCol="0">
            <a:spAutoFit/>
          </a:bodyPr>
          <a:lstStyle/>
          <a:p>
            <a:r>
              <a:rPr lang="en-US" sz="2400" dirty="0">
                <a:solidFill>
                  <a:srgbClr val="372C2C"/>
                </a:solidFill>
                <a:latin typeface="Montserrat" pitchFamily="2" charset="77"/>
              </a:rPr>
              <a:t>Our mission is 	to address the risk of potential undue foreign influence associated with the University’s ongoing commitment to advancing</a:t>
            </a:r>
          </a:p>
          <a:p>
            <a:r>
              <a:rPr lang="en-US" sz="2400" dirty="0">
                <a:solidFill>
                  <a:srgbClr val="372C2C"/>
                </a:solidFill>
                <a:latin typeface="Montserrat" pitchFamily="2" charset="77"/>
              </a:rPr>
              <a:t>responsible research and discovery on the local, national, and global levels.</a:t>
            </a:r>
            <a:endParaRPr lang="en-US" sz="2400" dirty="0"/>
          </a:p>
        </p:txBody>
      </p:sp>
      <p:pic>
        <p:nvPicPr>
          <p:cNvPr id="7" name="Picture 6">
            <a:extLst>
              <a:ext uri="{FF2B5EF4-FFF2-40B4-BE49-F238E27FC236}">
                <a16:creationId xmlns:a16="http://schemas.microsoft.com/office/drawing/2014/main" id="{69B9C522-701E-7852-B490-652443E38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26" y="1555028"/>
            <a:ext cx="1556654" cy="1311270"/>
          </a:xfrm>
          <a:prstGeom prst="rect">
            <a:avLst/>
          </a:prstGeom>
        </p:spPr>
      </p:pic>
    </p:spTree>
    <p:extLst>
      <p:ext uri="{BB962C8B-B14F-4D97-AF65-F5344CB8AC3E}">
        <p14:creationId xmlns:p14="http://schemas.microsoft.com/office/powerpoint/2010/main" val="2031644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Office of Foreign Influence</a:t>
            </a:r>
          </a:p>
        </p:txBody>
      </p:sp>
      <p:sp>
        <p:nvSpPr>
          <p:cNvPr id="3" name="Rectangle 2">
            <a:extLst>
              <a:ext uri="{FF2B5EF4-FFF2-40B4-BE49-F238E27FC236}">
                <a16:creationId xmlns:a16="http://schemas.microsoft.com/office/drawing/2014/main" id="{E5AC545C-14C0-00A5-7227-F4EDE88A7680}"/>
              </a:ext>
            </a:extLst>
          </p:cNvPr>
          <p:cNvSpPr/>
          <p:nvPr/>
        </p:nvSpPr>
        <p:spPr>
          <a:xfrm>
            <a:off x="304799" y="1997706"/>
            <a:ext cx="7190876" cy="390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id="{4444D6DB-4A2E-FC20-4AF9-F840508315A5}"/>
              </a:ext>
            </a:extLst>
          </p:cNvPr>
          <p:cNvSpPr/>
          <p:nvPr/>
        </p:nvSpPr>
        <p:spPr>
          <a:xfrm>
            <a:off x="304802" y="1995548"/>
            <a:ext cx="1217582" cy="869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60472BE4-16D1-2521-A4E9-B58293E749F2}"/>
              </a:ext>
            </a:extLst>
          </p:cNvPr>
          <p:cNvSpPr txBox="1"/>
          <p:nvPr/>
        </p:nvSpPr>
        <p:spPr>
          <a:xfrm>
            <a:off x="140352" y="2122539"/>
            <a:ext cx="1941095" cy="615968"/>
          </a:xfrm>
          <a:prstGeom prst="rect">
            <a:avLst/>
          </a:prstGeom>
        </p:spPr>
        <p:txBody>
          <a:bodyPr vert="horz" wrap="square" lIns="0" tIns="0" rIns="0" bIns="0" rtlCol="0" anchor="ctr" anchorCtr="0">
            <a:noAutofit/>
          </a:bodyPr>
          <a:lstStyle/>
          <a:p>
            <a:pPr algn="r">
              <a:spcAft>
                <a:spcPts val="800"/>
              </a:spcAft>
            </a:pPr>
            <a:r>
              <a:rPr lang="en-US" sz="3200" b="1" dirty="0"/>
              <a:t>What</a:t>
            </a:r>
          </a:p>
        </p:txBody>
      </p:sp>
      <p:sp>
        <p:nvSpPr>
          <p:cNvPr id="6" name="Rectangle 5">
            <a:extLst>
              <a:ext uri="{FF2B5EF4-FFF2-40B4-BE49-F238E27FC236}">
                <a16:creationId xmlns:a16="http://schemas.microsoft.com/office/drawing/2014/main" id="{CC2C0396-5A9F-2DD7-9BB9-83AB774B39D6}"/>
              </a:ext>
            </a:extLst>
          </p:cNvPr>
          <p:cNvSpPr/>
          <p:nvPr/>
        </p:nvSpPr>
        <p:spPr>
          <a:xfrm>
            <a:off x="7615989" y="1995547"/>
            <a:ext cx="4271209" cy="390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5690EE20-A5E6-029F-B6F1-F5CB87C09133}"/>
              </a:ext>
            </a:extLst>
          </p:cNvPr>
          <p:cNvSpPr txBox="1"/>
          <p:nvPr/>
        </p:nvSpPr>
        <p:spPr>
          <a:xfrm>
            <a:off x="7784432" y="3096227"/>
            <a:ext cx="3982452" cy="2615642"/>
          </a:xfrm>
          <a:prstGeom prst="rect">
            <a:avLst/>
          </a:prstGeom>
        </p:spPr>
        <p:txBody>
          <a:bodyPr vert="horz" wrap="square" lIns="0" tIns="0" rIns="0" bIns="0" rtlCol="0" anchor="t" anchorCtr="0">
            <a:noAutofit/>
          </a:bodyPr>
          <a:lstStyle/>
          <a:p>
            <a:pPr marL="285750" indent="-285750">
              <a:spcAft>
                <a:spcPts val="800"/>
              </a:spcAft>
              <a:buClr>
                <a:schemeClr val="accent1"/>
              </a:buClr>
              <a:buFont typeface="Arial" panose="020B0604020202020204" pitchFamily="34" charset="0"/>
              <a:buChar char="•"/>
            </a:pPr>
            <a:r>
              <a:rPr lang="en-US" sz="1600" dirty="0"/>
              <a:t>Business Relationship Reporting (BRR) system (</a:t>
            </a:r>
            <a:r>
              <a:rPr lang="en-US" sz="1600" dirty="0">
                <a:solidFill>
                  <a:srgbClr val="0563C1"/>
                </a:solidFill>
                <a:hlinkClick r:id="rId3">
                  <a:extLst>
                    <a:ext uri="{A12FA001-AC4F-418D-AE19-62706E023703}">
                      <ahyp:hlinkClr xmlns:ahyp="http://schemas.microsoft.com/office/drawing/2018/hyperlinkcolor" val="tx"/>
                    </a:ext>
                  </a:extLst>
                </a:hlinkClick>
              </a:rPr>
              <a:t>http://</a:t>
            </a:r>
            <a:r>
              <a:rPr lang="en-US" sz="1600" dirty="0" err="1">
                <a:hlinkClick r:id="rId3">
                  <a:extLst>
                    <a:ext uri="{A12FA001-AC4F-418D-AE19-62706E023703}">
                      <ahyp:hlinkClr xmlns:ahyp="http://schemas.microsoft.com/office/drawing/2018/hyperlinkcolor" val="tx"/>
                    </a:ext>
                  </a:extLst>
                </a:hlinkClick>
              </a:rPr>
              <a:t>brr.utah.edu</a:t>
            </a:r>
            <a:r>
              <a:rPr lang="en-US" sz="1600" dirty="0"/>
              <a:t>)</a:t>
            </a:r>
          </a:p>
          <a:p>
            <a:pPr marL="285750" indent="-285750">
              <a:spcAft>
                <a:spcPts val="800"/>
              </a:spcAft>
              <a:buClr>
                <a:schemeClr val="accent1"/>
              </a:buClr>
              <a:buFont typeface="Arial" panose="020B0604020202020204" pitchFamily="34" charset="0"/>
              <a:buChar char="•"/>
            </a:pPr>
            <a:endParaRPr lang="en-US" sz="1600" dirty="0"/>
          </a:p>
          <a:p>
            <a:pPr marL="285750" indent="-285750">
              <a:spcAft>
                <a:spcPts val="800"/>
              </a:spcAft>
              <a:buClr>
                <a:schemeClr val="accent1"/>
              </a:buClr>
              <a:buFont typeface="Arial" panose="020B0604020202020204" pitchFamily="34" charset="0"/>
              <a:buChar char="•"/>
            </a:pPr>
            <a:endParaRPr lang="en-US" sz="1600" dirty="0"/>
          </a:p>
          <a:p>
            <a:pPr marL="285750" indent="-285750">
              <a:spcAft>
                <a:spcPts val="800"/>
              </a:spcAft>
              <a:buClr>
                <a:schemeClr val="accent1"/>
              </a:buClr>
              <a:buFont typeface="Arial" panose="020B0604020202020204" pitchFamily="34" charset="0"/>
              <a:buChar char="•"/>
            </a:pPr>
            <a:r>
              <a:rPr lang="en-US" sz="1600" dirty="0"/>
              <a:t>Updated at least annually</a:t>
            </a:r>
          </a:p>
          <a:p>
            <a:pPr marL="285750" indent="-285750">
              <a:spcAft>
                <a:spcPts val="800"/>
              </a:spcAft>
              <a:buClr>
                <a:schemeClr val="accent1"/>
              </a:buClr>
              <a:buFont typeface="Arial" panose="020B0604020202020204" pitchFamily="34" charset="0"/>
              <a:buChar char="•"/>
            </a:pPr>
            <a:r>
              <a:rPr lang="en-US" sz="1600" dirty="0"/>
              <a:t>Updated within 30 days of establishing a relationship with a foreign entity/individual</a:t>
            </a:r>
          </a:p>
        </p:txBody>
      </p:sp>
      <p:sp>
        <p:nvSpPr>
          <p:cNvPr id="8" name="Rectangle 7">
            <a:extLst>
              <a:ext uri="{FF2B5EF4-FFF2-40B4-BE49-F238E27FC236}">
                <a16:creationId xmlns:a16="http://schemas.microsoft.com/office/drawing/2014/main" id="{2F292808-3C95-B699-6E0D-97298285FE9E}"/>
              </a:ext>
            </a:extLst>
          </p:cNvPr>
          <p:cNvSpPr/>
          <p:nvPr/>
        </p:nvSpPr>
        <p:spPr>
          <a:xfrm>
            <a:off x="7615989" y="2039124"/>
            <a:ext cx="1217582" cy="869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BCFC9A07-8EB4-C42F-116F-9A7C5F9F124E}"/>
              </a:ext>
            </a:extLst>
          </p:cNvPr>
          <p:cNvSpPr txBox="1"/>
          <p:nvPr/>
        </p:nvSpPr>
        <p:spPr>
          <a:xfrm>
            <a:off x="7262818" y="2078699"/>
            <a:ext cx="2351548" cy="615968"/>
          </a:xfrm>
          <a:prstGeom prst="rect">
            <a:avLst/>
          </a:prstGeom>
        </p:spPr>
        <p:txBody>
          <a:bodyPr vert="horz" wrap="square" lIns="0" tIns="0" rIns="0" bIns="0" rtlCol="0" anchor="ctr" anchorCtr="0">
            <a:noAutofit/>
          </a:bodyPr>
          <a:lstStyle/>
          <a:p>
            <a:pPr algn="r">
              <a:spcAft>
                <a:spcPts val="800"/>
              </a:spcAft>
            </a:pPr>
            <a:r>
              <a:rPr lang="en-US" sz="3200" b="1" dirty="0"/>
              <a:t>Where</a:t>
            </a:r>
          </a:p>
        </p:txBody>
      </p:sp>
      <p:sp>
        <p:nvSpPr>
          <p:cNvPr id="10" name="TextBox 9">
            <a:extLst>
              <a:ext uri="{FF2B5EF4-FFF2-40B4-BE49-F238E27FC236}">
                <a16:creationId xmlns:a16="http://schemas.microsoft.com/office/drawing/2014/main" id="{FF34A303-CAAB-A6A4-BD49-B82F3F91C74F}"/>
              </a:ext>
            </a:extLst>
          </p:cNvPr>
          <p:cNvSpPr txBox="1"/>
          <p:nvPr/>
        </p:nvSpPr>
        <p:spPr>
          <a:xfrm>
            <a:off x="980573" y="1492770"/>
            <a:ext cx="10230853" cy="448767"/>
          </a:xfrm>
          <a:prstGeom prst="rect">
            <a:avLst/>
          </a:prstGeom>
          <a:solidFill>
            <a:schemeClr val="bg1">
              <a:lumMod val="85000"/>
            </a:schemeClr>
          </a:solidFill>
          <a:ln>
            <a:noFill/>
          </a:ln>
        </p:spPr>
        <p:txBody>
          <a:bodyPr vert="horz" wrap="none" lIns="0" tIns="0" rIns="0" bIns="0" rtlCol="0" anchor="ctr">
            <a:noAutofit/>
          </a:bodyPr>
          <a:lstStyle/>
          <a:p>
            <a:pPr algn="ctr"/>
            <a:r>
              <a:rPr lang="en-US" sz="3200" b="1" dirty="0"/>
              <a:t>Disclosure/Reporting</a:t>
            </a:r>
          </a:p>
        </p:txBody>
      </p:sp>
      <p:pic>
        <p:nvPicPr>
          <p:cNvPr id="11" name="Picture 4" descr="Business Relationship Reporting">
            <a:extLst>
              <a:ext uri="{FF2B5EF4-FFF2-40B4-BE49-F238E27FC236}">
                <a16:creationId xmlns:a16="http://schemas.microsoft.com/office/drawing/2014/main" id="{19CA5DB4-72AE-8B4A-0252-292D2F1F6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027" y="3663918"/>
            <a:ext cx="3006399" cy="6329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07E020F-F30A-B262-E72A-37336F24649A}"/>
              </a:ext>
            </a:extLst>
          </p:cNvPr>
          <p:cNvSpPr txBox="1"/>
          <p:nvPr/>
        </p:nvSpPr>
        <p:spPr>
          <a:xfrm>
            <a:off x="499931" y="3017795"/>
            <a:ext cx="3434394" cy="3030946"/>
          </a:xfrm>
          <a:prstGeom prst="rect">
            <a:avLst/>
          </a:prstGeom>
        </p:spPr>
        <p:txBody>
          <a:bodyPr vert="horz" wrap="square" lIns="0" tIns="0" rIns="0" bIns="0" rtlCol="0" anchor="t" anchorCtr="0">
            <a:noAutofit/>
          </a:bodyPr>
          <a:lstStyle/>
          <a:p>
            <a:pPr marL="194310" indent="-194310">
              <a:spcAft>
                <a:spcPts val="600"/>
              </a:spcAft>
              <a:buClr>
                <a:schemeClr val="accent1"/>
              </a:buClr>
              <a:buFont typeface="Arial" panose="020B0604020202020204" pitchFamily="34" charset="0"/>
              <a:buChar char="•"/>
            </a:pPr>
            <a:r>
              <a:rPr lang="en-US" dirty="0"/>
              <a:t>Foreign funding</a:t>
            </a:r>
          </a:p>
          <a:p>
            <a:pPr marL="194310" indent="-194310">
              <a:spcAft>
                <a:spcPts val="600"/>
              </a:spcAft>
              <a:buClr>
                <a:schemeClr val="accent1"/>
              </a:buClr>
              <a:buFont typeface="Arial" panose="020B0604020202020204" pitchFamily="34" charset="0"/>
              <a:buChar char="•"/>
            </a:pPr>
            <a:r>
              <a:rPr lang="en-US" dirty="0"/>
              <a:t>Unfunded (in-kind) resources</a:t>
            </a:r>
          </a:p>
          <a:p>
            <a:pPr marL="194310" indent="-194310">
              <a:spcAft>
                <a:spcPts val="600"/>
              </a:spcAft>
              <a:buClr>
                <a:schemeClr val="accent1"/>
              </a:buClr>
              <a:buFont typeface="Arial" panose="020B0604020202020204" pitchFamily="34" charset="0"/>
              <a:buChar char="•"/>
            </a:pPr>
            <a:r>
              <a:rPr lang="en-US" dirty="0"/>
              <a:t>Unfunded services of visiting scholars, employees, students</a:t>
            </a:r>
          </a:p>
          <a:p>
            <a:pPr marL="194310" indent="-194310">
              <a:spcAft>
                <a:spcPts val="600"/>
              </a:spcAft>
              <a:buClr>
                <a:schemeClr val="accent1"/>
              </a:buClr>
              <a:buFont typeface="Arial" panose="020B0604020202020204" pitchFamily="34" charset="0"/>
              <a:buChar char="•"/>
            </a:pPr>
            <a:r>
              <a:rPr lang="en-US" dirty="0"/>
              <a:t>Participation in foreign government entity and foreign government talent recruitment programs</a:t>
            </a:r>
          </a:p>
        </p:txBody>
      </p:sp>
      <p:sp>
        <p:nvSpPr>
          <p:cNvPr id="17" name="TextBox 16">
            <a:extLst>
              <a:ext uri="{FF2B5EF4-FFF2-40B4-BE49-F238E27FC236}">
                <a16:creationId xmlns:a16="http://schemas.microsoft.com/office/drawing/2014/main" id="{2DC0A1FF-5328-C999-B4DA-8773A01D1B97}"/>
              </a:ext>
            </a:extLst>
          </p:cNvPr>
          <p:cNvSpPr txBox="1"/>
          <p:nvPr/>
        </p:nvSpPr>
        <p:spPr>
          <a:xfrm>
            <a:off x="4061281" y="3018017"/>
            <a:ext cx="3434394" cy="3030946"/>
          </a:xfrm>
          <a:prstGeom prst="rect">
            <a:avLst/>
          </a:prstGeom>
        </p:spPr>
        <p:txBody>
          <a:bodyPr vert="horz" wrap="square" lIns="0" tIns="0" rIns="0" bIns="0" rtlCol="0" anchor="t" anchorCtr="0">
            <a:noAutofit/>
          </a:bodyPr>
          <a:lstStyle/>
          <a:p>
            <a:pPr marL="194310" indent="-194310">
              <a:spcAft>
                <a:spcPts val="600"/>
              </a:spcAft>
              <a:buClr>
                <a:schemeClr val="accent1"/>
              </a:buClr>
              <a:buFont typeface="Arial" panose="020B0604020202020204" pitchFamily="34" charset="0"/>
              <a:buChar char="•"/>
            </a:pPr>
            <a:r>
              <a:rPr lang="en-US" dirty="0"/>
              <a:t>Foreign sponsored travel</a:t>
            </a:r>
          </a:p>
          <a:p>
            <a:pPr marL="194310" indent="-194310">
              <a:spcAft>
                <a:spcPts val="600"/>
              </a:spcAft>
              <a:buClr>
                <a:schemeClr val="accent1"/>
              </a:buClr>
              <a:buFont typeface="Arial" panose="020B0604020202020204" pitchFamily="34" charset="0"/>
              <a:buChar char="•"/>
            </a:pPr>
            <a:r>
              <a:rPr lang="en-US" dirty="0"/>
              <a:t>Honoraria or stipends</a:t>
            </a:r>
          </a:p>
          <a:p>
            <a:pPr marL="194310" indent="-194310">
              <a:spcAft>
                <a:spcPts val="600"/>
              </a:spcAft>
              <a:buClr>
                <a:schemeClr val="accent1"/>
              </a:buClr>
              <a:buFont typeface="Arial" panose="020B0604020202020204" pitchFamily="34" charset="0"/>
              <a:buChar char="•"/>
            </a:pPr>
            <a:r>
              <a:rPr lang="en-US" dirty="0"/>
              <a:t>Funded or unfunded services</a:t>
            </a:r>
          </a:p>
          <a:p>
            <a:pPr marL="194310" indent="-194310">
              <a:spcAft>
                <a:spcPts val="600"/>
              </a:spcAft>
              <a:buClr>
                <a:schemeClr val="accent1"/>
              </a:buClr>
              <a:buFont typeface="Arial" panose="020B0604020202020204" pitchFamily="34" charset="0"/>
              <a:buChar char="•"/>
            </a:pPr>
            <a:r>
              <a:rPr lang="en-US" dirty="0"/>
              <a:t>Foreign Collaborations</a:t>
            </a:r>
          </a:p>
          <a:p>
            <a:pPr marL="194310" indent="-194310">
              <a:spcAft>
                <a:spcPts val="600"/>
              </a:spcAft>
              <a:buClr>
                <a:schemeClr val="accent1"/>
              </a:buClr>
              <a:buFont typeface="Arial" panose="020B0604020202020204" pitchFamily="34" charset="0"/>
              <a:buChar char="•"/>
            </a:pPr>
            <a:r>
              <a:rPr lang="en-US" dirty="0"/>
              <a:t>Unauthorized foreign national access to U.S. government information, equipment, and/or technologies</a:t>
            </a:r>
          </a:p>
        </p:txBody>
      </p:sp>
    </p:spTree>
    <p:extLst>
      <p:ext uri="{BB962C8B-B14F-4D97-AF65-F5344CB8AC3E}">
        <p14:creationId xmlns:p14="http://schemas.microsoft.com/office/powerpoint/2010/main" val="426540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descr="Chart type: Clustered Column. 'Field2'&#10;&#10;Description automatically generated">
            <a:extLst>
              <a:ext uri="{FF2B5EF4-FFF2-40B4-BE49-F238E27FC236}">
                <a16:creationId xmlns:a16="http://schemas.microsoft.com/office/drawing/2014/main" id="{35FAE813-D819-DDEF-16F0-E31BF7ABCEFD}"/>
              </a:ext>
            </a:extLst>
          </p:cNvPr>
          <p:cNvGraphicFramePr>
            <a:graphicFrameLocks/>
          </p:cNvGraphicFramePr>
          <p:nvPr>
            <p:extLst>
              <p:ext uri="{D42A27DB-BD31-4B8C-83A1-F6EECF244321}">
                <p14:modId xmlns:p14="http://schemas.microsoft.com/office/powerpoint/2010/main" val="3330598429"/>
              </p:ext>
            </p:extLst>
          </p:nvPr>
        </p:nvGraphicFramePr>
        <p:xfrm>
          <a:off x="1363026" y="1952494"/>
          <a:ext cx="4855465" cy="29530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descr="Chart type: Clustered Column. 'Field2'&#10;&#10;Description automatically generated">
            <a:extLst>
              <a:ext uri="{FF2B5EF4-FFF2-40B4-BE49-F238E27FC236}">
                <a16:creationId xmlns:a16="http://schemas.microsoft.com/office/drawing/2014/main" id="{85B6630E-F025-4690-0A6F-B7870B8AB1E8}"/>
              </a:ext>
            </a:extLst>
          </p:cNvPr>
          <p:cNvGraphicFramePr>
            <a:graphicFrameLocks/>
          </p:cNvGraphicFramePr>
          <p:nvPr>
            <p:extLst>
              <p:ext uri="{D42A27DB-BD31-4B8C-83A1-F6EECF244321}">
                <p14:modId xmlns:p14="http://schemas.microsoft.com/office/powerpoint/2010/main" val="2149112734"/>
              </p:ext>
            </p:extLst>
          </p:nvPr>
        </p:nvGraphicFramePr>
        <p:xfrm>
          <a:off x="6497879" y="1952493"/>
          <a:ext cx="4972375" cy="295301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D035C5BC-9CEE-B56C-1184-50B913C3BA7C}"/>
              </a:ext>
            </a:extLst>
          </p:cNvPr>
          <p:cNvSpPr txBox="1"/>
          <p:nvPr/>
        </p:nvSpPr>
        <p:spPr>
          <a:xfrm>
            <a:off x="1590261" y="1089630"/>
            <a:ext cx="1387175" cy="400110"/>
          </a:xfrm>
          <a:prstGeom prst="rect">
            <a:avLst/>
          </a:prstGeom>
          <a:noFill/>
        </p:spPr>
        <p:txBody>
          <a:bodyPr wrap="none" rtlCol="0">
            <a:spAutoFit/>
          </a:bodyPr>
          <a:lstStyle/>
          <a:p>
            <a:r>
              <a:rPr lang="en-US" sz="2000" u="sng" dirty="0"/>
              <a:t>OFI Metrics</a:t>
            </a:r>
          </a:p>
        </p:txBody>
      </p:sp>
    </p:spTree>
    <p:extLst>
      <p:ext uri="{BB962C8B-B14F-4D97-AF65-F5344CB8AC3E}">
        <p14:creationId xmlns:p14="http://schemas.microsoft.com/office/powerpoint/2010/main" val="45938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fontScale="90000"/>
          </a:bodyPr>
          <a:lstStyle/>
          <a:p>
            <a:r>
              <a:rPr lang="en-US" sz="4000" dirty="0">
                <a:latin typeface="Montserrat SemiBold" panose="00000700000000000000" pitchFamily="50" charset="0"/>
              </a:rPr>
              <a:t>Office of Foreign Influence</a:t>
            </a:r>
            <a:br>
              <a:rPr lang="en-US" sz="4000" dirty="0">
                <a:latin typeface="Montserrat SemiBold" panose="00000700000000000000" pitchFamily="50" charset="0"/>
              </a:rPr>
            </a:br>
            <a:r>
              <a:rPr lang="en-US" sz="4000" dirty="0">
                <a:latin typeface="Montserrat SemiBold" panose="00000700000000000000" pitchFamily="50" charset="0"/>
              </a:rPr>
              <a:t>Updates and Notifications</a:t>
            </a:r>
          </a:p>
        </p:txBody>
      </p:sp>
      <p:sp>
        <p:nvSpPr>
          <p:cNvPr id="4" name="TextBox 3">
            <a:extLst>
              <a:ext uri="{FF2B5EF4-FFF2-40B4-BE49-F238E27FC236}">
                <a16:creationId xmlns:a16="http://schemas.microsoft.com/office/drawing/2014/main" id="{AF4ECF71-F846-B6C9-6647-9974B6994F6C}"/>
              </a:ext>
            </a:extLst>
          </p:cNvPr>
          <p:cNvSpPr txBox="1"/>
          <p:nvPr/>
        </p:nvSpPr>
        <p:spPr>
          <a:xfrm>
            <a:off x="1851469" y="1788807"/>
            <a:ext cx="7781046" cy="437042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ontserrat" panose="00000500000000000000" pitchFamily="50" charset="0"/>
              </a:rPr>
              <a:t>Reporting to funding agencies</a:t>
            </a:r>
          </a:p>
          <a:p>
            <a:pPr marL="742950" lvl="1" indent="-285750">
              <a:buFont typeface="Arial" panose="020B0604020202020204" pitchFamily="34" charset="0"/>
              <a:buChar char="•"/>
            </a:pPr>
            <a:r>
              <a:rPr lang="en-US" sz="2000" dirty="0">
                <a:latin typeface="Montserrat" panose="00000500000000000000" pitchFamily="50" charset="0"/>
              </a:rPr>
              <a:t>Common Forms</a:t>
            </a:r>
          </a:p>
          <a:p>
            <a:endParaRPr lang="en-US" dirty="0">
              <a:latin typeface="Montserrat" panose="00000500000000000000" pitchFamily="50" charset="0"/>
            </a:endParaRPr>
          </a:p>
          <a:p>
            <a:pPr marL="285750" indent="-285750">
              <a:buFont typeface="Arial" panose="020B0604020202020204" pitchFamily="34" charset="0"/>
              <a:buChar char="•"/>
            </a:pPr>
            <a:r>
              <a:rPr lang="en-US" sz="2400" b="0" i="0" u="sng" dirty="0">
                <a:effectLst/>
                <a:latin typeface="Lato" panose="020F0502020204030203" pitchFamily="34" charset="0"/>
                <a:hlinkClick r:id="rId3" tooltip="http://go.aplu.org/NjAzLVVSVy0xMjcAAAGPwL5qR45_sqlG_4HBQKenwmQecVQUU7YjvYicviEGqlX4f68mGePd49Ajgklkcy9AT_1wS38=">
                  <a:extLst>
                    <a:ext uri="{A12FA001-AC4F-418D-AE19-62706E023703}">
                      <ahyp:hlinkClr xmlns:ahyp="http://schemas.microsoft.com/office/drawing/2018/hyperlinkcolor" val="tx"/>
                    </a:ext>
                  </a:extLst>
                </a:hlinkClick>
              </a:rPr>
              <a:t>Defending Education and Ending Rogue Regimes Engaging in Nefarious Transactions (DETERRENT) Act</a:t>
            </a:r>
            <a:endParaRPr lang="en-US" sz="2400" b="0" i="0" u="sng" dirty="0">
              <a:effectLst/>
              <a:latin typeface="Lato" panose="020F0502020204030203" pitchFamily="34" charset="0"/>
            </a:endParaRPr>
          </a:p>
          <a:p>
            <a:pPr marL="742950" lvl="1" indent="-285750">
              <a:buFont typeface="Arial" panose="020B0604020202020204" pitchFamily="34" charset="0"/>
              <a:buChar char="•"/>
            </a:pPr>
            <a:r>
              <a:rPr lang="en-US" sz="2000" dirty="0">
                <a:latin typeface="Montserrat" panose="00000500000000000000" pitchFamily="50" charset="0"/>
              </a:rPr>
              <a:t>Impact of proposal</a:t>
            </a:r>
            <a:endParaRPr lang="en-US" sz="2000" b="0" i="0" dirty="0">
              <a:effectLst/>
              <a:latin typeface="Lato" panose="020F0502020204030203" pitchFamily="34" charset="0"/>
            </a:endParaRPr>
          </a:p>
          <a:p>
            <a:endParaRPr lang="en-US" b="0" i="0" u="sng" dirty="0">
              <a:effectLst/>
              <a:latin typeface="Montserrat" panose="00000500000000000000" pitchFamily="50" charset="0"/>
            </a:endParaRPr>
          </a:p>
          <a:p>
            <a:pPr marL="285750" indent="-285750">
              <a:buFont typeface="Arial" panose="020B0604020202020204" pitchFamily="34" charset="0"/>
              <a:buChar char="•"/>
            </a:pPr>
            <a:r>
              <a:rPr lang="en-US" sz="2400" u="sng" dirty="0">
                <a:latin typeface="Montserrat" panose="00000500000000000000" pitchFamily="50" charset="0"/>
              </a:rPr>
              <a:t>NSPM - 33 </a:t>
            </a:r>
          </a:p>
          <a:p>
            <a:pPr marL="742950" lvl="1" indent="-285750">
              <a:buFont typeface="Arial" panose="020B0604020202020204" pitchFamily="34" charset="0"/>
              <a:buChar char="•"/>
            </a:pPr>
            <a:r>
              <a:rPr lang="en-US" sz="2000" dirty="0">
                <a:latin typeface="Montserrat" panose="00000500000000000000" pitchFamily="50" charset="0"/>
              </a:rPr>
              <a:t>Directives to meet requirements</a:t>
            </a:r>
          </a:p>
          <a:p>
            <a:endParaRPr lang="en-US" u="sng" dirty="0">
              <a:latin typeface="Montserrat" panose="00000500000000000000" pitchFamily="50" charset="0"/>
            </a:endParaRPr>
          </a:p>
          <a:p>
            <a:pPr marL="285750" indent="-285750">
              <a:buFont typeface="Arial" panose="020B0604020202020204" pitchFamily="34" charset="0"/>
              <a:buChar char="•"/>
            </a:pPr>
            <a:r>
              <a:rPr lang="en-US" sz="2400" u="sng" dirty="0">
                <a:latin typeface="Montserrat" panose="00000500000000000000" pitchFamily="50" charset="0"/>
              </a:rPr>
              <a:t>International Travel Guidance</a:t>
            </a:r>
          </a:p>
          <a:p>
            <a:pPr marL="742950" lvl="1" indent="-285750">
              <a:buFont typeface="Arial" panose="020B0604020202020204" pitchFamily="34" charset="0"/>
              <a:buChar char="•"/>
            </a:pPr>
            <a:r>
              <a:rPr lang="en-US" sz="2000" dirty="0">
                <a:latin typeface="Montserrat" panose="00000500000000000000" pitchFamily="50" charset="0"/>
              </a:rPr>
              <a:t>https://</a:t>
            </a:r>
            <a:r>
              <a:rPr lang="en-US" sz="2000" dirty="0" err="1">
                <a:latin typeface="Montserrat" panose="00000500000000000000" pitchFamily="50" charset="0"/>
              </a:rPr>
              <a:t>foreigninfluence.utah.edu</a:t>
            </a:r>
            <a:r>
              <a:rPr lang="en-US" sz="2000" dirty="0">
                <a:latin typeface="Montserrat" panose="00000500000000000000" pitchFamily="50" charset="0"/>
              </a:rPr>
              <a:t>/international-travel-</a:t>
            </a:r>
            <a:r>
              <a:rPr lang="en-US" sz="2000" dirty="0" err="1">
                <a:latin typeface="Montserrat" panose="00000500000000000000" pitchFamily="50" charset="0"/>
              </a:rPr>
              <a:t>guidance.php</a:t>
            </a:r>
            <a:endParaRPr lang="en-US" sz="2000" dirty="0">
              <a:latin typeface="Montserrat" panose="00000500000000000000" pitchFamily="50" charset="0"/>
            </a:endParaRPr>
          </a:p>
        </p:txBody>
      </p:sp>
      <p:pic>
        <p:nvPicPr>
          <p:cNvPr id="1026" name="Picture 2" descr="Forms Icon Stock Illustrations – 24,145 Forms Icon Stock ...">
            <a:extLst>
              <a:ext uri="{FF2B5EF4-FFF2-40B4-BE49-F238E27FC236}">
                <a16:creationId xmlns:a16="http://schemas.microsoft.com/office/drawing/2014/main" id="{42B442A3-400B-D369-0FA6-1F2408E95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70" y="1830533"/>
            <a:ext cx="472163" cy="4567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w Icon">
            <a:extLst>
              <a:ext uri="{FF2B5EF4-FFF2-40B4-BE49-F238E27FC236}">
                <a16:creationId xmlns:a16="http://schemas.microsoft.com/office/drawing/2014/main" id="{E660AD82-5FE6-F2D4-1615-7558A4DFD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070" y="2824676"/>
            <a:ext cx="426590" cy="3970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lobe srip Lineal icon">
            <a:extLst>
              <a:ext uri="{FF2B5EF4-FFF2-40B4-BE49-F238E27FC236}">
                <a16:creationId xmlns:a16="http://schemas.microsoft.com/office/drawing/2014/main" id="{7FDB9991-B563-7355-3F5B-3DEC00F6B9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070" y="4069458"/>
            <a:ext cx="426590" cy="4265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lane Icon | Business &amp; Finance Outline Iconpack | Iconka.com">
            <a:extLst>
              <a:ext uri="{FF2B5EF4-FFF2-40B4-BE49-F238E27FC236}">
                <a16:creationId xmlns:a16="http://schemas.microsoft.com/office/drawing/2014/main" id="{3B94AC40-7903-265B-64DE-3800D0C46A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070" y="5026250"/>
            <a:ext cx="426590" cy="42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08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1AEB7A-ADB9-57DD-F65C-5B30E4AD86F4}"/>
              </a:ext>
            </a:extLst>
          </p:cNvPr>
          <p:cNvSpPr txBox="1">
            <a:spLocks/>
          </p:cNvSpPr>
          <p:nvPr/>
        </p:nvSpPr>
        <p:spPr>
          <a:xfrm>
            <a:off x="408212" y="342903"/>
            <a:ext cx="5393871"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dirty="0">
                <a:solidFill>
                  <a:schemeClr val="bg1"/>
                </a:solidFill>
                <a:latin typeface="Montserrat SemiBold" panose="00000700000000000000" pitchFamily="50" charset="0"/>
              </a:rPr>
              <a:t>AGENDA</a:t>
            </a:r>
          </a:p>
        </p:txBody>
      </p:sp>
      <p:grpSp>
        <p:nvGrpSpPr>
          <p:cNvPr id="12" name="Group 11">
            <a:extLst>
              <a:ext uri="{FF2B5EF4-FFF2-40B4-BE49-F238E27FC236}">
                <a16:creationId xmlns:a16="http://schemas.microsoft.com/office/drawing/2014/main" id="{AF6B41D8-56F5-AACB-F704-C8F254B7E097}"/>
              </a:ext>
            </a:extLst>
          </p:cNvPr>
          <p:cNvGrpSpPr/>
          <p:nvPr/>
        </p:nvGrpSpPr>
        <p:grpSpPr>
          <a:xfrm>
            <a:off x="2013840" y="2006983"/>
            <a:ext cx="2631624" cy="116116"/>
            <a:chOff x="4038598" y="2006983"/>
            <a:chExt cx="2631624" cy="116116"/>
          </a:xfrm>
        </p:grpSpPr>
        <p:grpSp>
          <p:nvGrpSpPr>
            <p:cNvPr id="10" name="Group 9">
              <a:extLst>
                <a:ext uri="{FF2B5EF4-FFF2-40B4-BE49-F238E27FC236}">
                  <a16:creationId xmlns:a16="http://schemas.microsoft.com/office/drawing/2014/main" id="{8E10BF98-536B-2CB2-4616-85169B8BD800}"/>
                </a:ext>
              </a:extLst>
            </p:cNvPr>
            <p:cNvGrpSpPr/>
            <p:nvPr/>
          </p:nvGrpSpPr>
          <p:grpSpPr>
            <a:xfrm>
              <a:off x="4038598" y="2062843"/>
              <a:ext cx="2592162" cy="2"/>
              <a:chOff x="4038598" y="2062843"/>
              <a:chExt cx="2592162" cy="2"/>
            </a:xfrm>
          </p:grpSpPr>
          <p:cxnSp>
            <p:nvCxnSpPr>
              <p:cNvPr id="9" name="Straight Connector 8">
                <a:extLst>
                  <a:ext uri="{FF2B5EF4-FFF2-40B4-BE49-F238E27FC236}">
                    <a16:creationId xmlns:a16="http://schemas.microsoft.com/office/drawing/2014/main" id="{2072AFD3-61BC-D2F6-6C97-FCA2ED8DE745}"/>
                  </a:ext>
                </a:extLst>
              </p:cNvPr>
              <p:cNvCxnSpPr/>
              <p:nvPr/>
            </p:nvCxnSpPr>
            <p:spPr>
              <a:xfrm>
                <a:off x="4078060" y="2062845"/>
                <a:ext cx="2552700" cy="0"/>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4D7E19-9A6B-12A7-602B-A416089B7986}"/>
                  </a:ext>
                </a:extLst>
              </p:cNvPr>
              <p:cNvCxnSpPr/>
              <p:nvPr/>
            </p:nvCxnSpPr>
            <p:spPr>
              <a:xfrm>
                <a:off x="4038598" y="2062843"/>
                <a:ext cx="2552700" cy="0"/>
              </a:xfrm>
              <a:prstGeom prst="line">
                <a:avLst/>
              </a:prstGeom>
              <a:ln w="50800">
                <a:solidFill>
                  <a:srgbClr val="CC000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44F8B60D-53C8-CF10-FA9F-3001ECB58930}"/>
                </a:ext>
              </a:extLst>
            </p:cNvPr>
            <p:cNvSpPr/>
            <p:nvPr/>
          </p:nvSpPr>
          <p:spPr>
            <a:xfrm>
              <a:off x="6554106" y="2006983"/>
              <a:ext cx="116116" cy="116116"/>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E047D16E-9657-518E-D867-9773E9DD464A}"/>
              </a:ext>
            </a:extLst>
          </p:cNvPr>
          <p:cNvGrpSpPr/>
          <p:nvPr/>
        </p:nvGrpSpPr>
        <p:grpSpPr>
          <a:xfrm>
            <a:off x="2013840" y="3245236"/>
            <a:ext cx="2631624" cy="116116"/>
            <a:chOff x="4038598" y="2006983"/>
            <a:chExt cx="2631624" cy="116116"/>
          </a:xfrm>
        </p:grpSpPr>
        <p:grpSp>
          <p:nvGrpSpPr>
            <p:cNvPr id="14" name="Group 13">
              <a:extLst>
                <a:ext uri="{FF2B5EF4-FFF2-40B4-BE49-F238E27FC236}">
                  <a16:creationId xmlns:a16="http://schemas.microsoft.com/office/drawing/2014/main" id="{6F6F1E4F-A1C9-D936-AB94-E4F0C50D1744}"/>
                </a:ext>
              </a:extLst>
            </p:cNvPr>
            <p:cNvGrpSpPr/>
            <p:nvPr/>
          </p:nvGrpSpPr>
          <p:grpSpPr>
            <a:xfrm>
              <a:off x="4038598" y="2062843"/>
              <a:ext cx="2592162" cy="2"/>
              <a:chOff x="4038598" y="2062843"/>
              <a:chExt cx="2592162" cy="2"/>
            </a:xfrm>
          </p:grpSpPr>
          <p:cxnSp>
            <p:nvCxnSpPr>
              <p:cNvPr id="16" name="Straight Connector 15">
                <a:extLst>
                  <a:ext uri="{FF2B5EF4-FFF2-40B4-BE49-F238E27FC236}">
                    <a16:creationId xmlns:a16="http://schemas.microsoft.com/office/drawing/2014/main" id="{A2916747-ECE1-124F-D011-45E33947A269}"/>
                  </a:ext>
                </a:extLst>
              </p:cNvPr>
              <p:cNvCxnSpPr/>
              <p:nvPr/>
            </p:nvCxnSpPr>
            <p:spPr>
              <a:xfrm>
                <a:off x="4078060" y="2062845"/>
                <a:ext cx="2552700" cy="0"/>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6C90890-A801-3B7E-F17E-DCAC2D7531F7}"/>
                  </a:ext>
                </a:extLst>
              </p:cNvPr>
              <p:cNvCxnSpPr/>
              <p:nvPr/>
            </p:nvCxnSpPr>
            <p:spPr>
              <a:xfrm>
                <a:off x="4038598" y="2062843"/>
                <a:ext cx="2552700" cy="0"/>
              </a:xfrm>
              <a:prstGeom prst="line">
                <a:avLst/>
              </a:prstGeom>
              <a:ln w="50800">
                <a:solidFill>
                  <a:srgbClr val="CC0000"/>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E521499B-28B7-C6E5-06F3-535F286BAF35}"/>
                </a:ext>
              </a:extLst>
            </p:cNvPr>
            <p:cNvSpPr/>
            <p:nvPr/>
          </p:nvSpPr>
          <p:spPr>
            <a:xfrm>
              <a:off x="6554106" y="2006983"/>
              <a:ext cx="116116" cy="116116"/>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75C823BF-1E69-0E04-6AFF-7F7B5286B45A}"/>
              </a:ext>
            </a:extLst>
          </p:cNvPr>
          <p:cNvGrpSpPr/>
          <p:nvPr/>
        </p:nvGrpSpPr>
        <p:grpSpPr>
          <a:xfrm>
            <a:off x="2013840" y="4483488"/>
            <a:ext cx="2631624" cy="116116"/>
            <a:chOff x="4038598" y="2006983"/>
            <a:chExt cx="2631624" cy="116116"/>
          </a:xfrm>
        </p:grpSpPr>
        <p:grpSp>
          <p:nvGrpSpPr>
            <p:cNvPr id="19" name="Group 18">
              <a:extLst>
                <a:ext uri="{FF2B5EF4-FFF2-40B4-BE49-F238E27FC236}">
                  <a16:creationId xmlns:a16="http://schemas.microsoft.com/office/drawing/2014/main" id="{8ED8D885-FD16-C0C5-F997-82900FA24B76}"/>
                </a:ext>
              </a:extLst>
            </p:cNvPr>
            <p:cNvGrpSpPr/>
            <p:nvPr/>
          </p:nvGrpSpPr>
          <p:grpSpPr>
            <a:xfrm>
              <a:off x="4038598" y="2062843"/>
              <a:ext cx="2592162" cy="2"/>
              <a:chOff x="4038598" y="2062843"/>
              <a:chExt cx="2592162" cy="2"/>
            </a:xfrm>
          </p:grpSpPr>
          <p:cxnSp>
            <p:nvCxnSpPr>
              <p:cNvPr id="21" name="Straight Connector 20">
                <a:extLst>
                  <a:ext uri="{FF2B5EF4-FFF2-40B4-BE49-F238E27FC236}">
                    <a16:creationId xmlns:a16="http://schemas.microsoft.com/office/drawing/2014/main" id="{F09D030A-91CF-B9A9-3E32-222DF3C9F925}"/>
                  </a:ext>
                </a:extLst>
              </p:cNvPr>
              <p:cNvCxnSpPr/>
              <p:nvPr/>
            </p:nvCxnSpPr>
            <p:spPr>
              <a:xfrm>
                <a:off x="4078060" y="2062845"/>
                <a:ext cx="2552700" cy="0"/>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97FD55-E6CC-87C5-7568-8DAA9D8D7B62}"/>
                  </a:ext>
                </a:extLst>
              </p:cNvPr>
              <p:cNvCxnSpPr/>
              <p:nvPr/>
            </p:nvCxnSpPr>
            <p:spPr>
              <a:xfrm>
                <a:off x="4038598" y="2062843"/>
                <a:ext cx="2552700" cy="0"/>
              </a:xfrm>
              <a:prstGeom prst="line">
                <a:avLst/>
              </a:prstGeom>
              <a:ln w="50800">
                <a:solidFill>
                  <a:srgbClr val="CC0000"/>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09312F76-A82C-CDEE-DB6D-AAA576A8175E}"/>
                </a:ext>
              </a:extLst>
            </p:cNvPr>
            <p:cNvSpPr/>
            <p:nvPr/>
          </p:nvSpPr>
          <p:spPr>
            <a:xfrm>
              <a:off x="6554106" y="2006983"/>
              <a:ext cx="116116" cy="116116"/>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50730FBD-AC13-154F-AB20-C0D72FEC496E}"/>
              </a:ext>
            </a:extLst>
          </p:cNvPr>
          <p:cNvSpPr txBox="1"/>
          <p:nvPr/>
        </p:nvSpPr>
        <p:spPr>
          <a:xfrm>
            <a:off x="4740727" y="1832010"/>
            <a:ext cx="5690897" cy="830997"/>
          </a:xfrm>
          <a:prstGeom prst="rect">
            <a:avLst/>
          </a:prstGeom>
          <a:noFill/>
        </p:spPr>
        <p:txBody>
          <a:bodyPr wrap="square" rtlCol="0">
            <a:spAutoFit/>
          </a:bodyPr>
          <a:lstStyle/>
          <a:p>
            <a:r>
              <a:rPr lang="en-US" sz="2400" dirty="0">
                <a:latin typeface="Montserrat" panose="00000500000000000000" pitchFamily="50" charset="0"/>
              </a:rPr>
              <a:t>Re-introduce ORIC units and their services </a:t>
            </a:r>
          </a:p>
        </p:txBody>
      </p:sp>
      <p:sp>
        <p:nvSpPr>
          <p:cNvPr id="24" name="TextBox 23">
            <a:extLst>
              <a:ext uri="{FF2B5EF4-FFF2-40B4-BE49-F238E27FC236}">
                <a16:creationId xmlns:a16="http://schemas.microsoft.com/office/drawing/2014/main" id="{69741BB6-8C25-4E44-C951-3F9221AC527E}"/>
              </a:ext>
            </a:extLst>
          </p:cNvPr>
          <p:cNvSpPr txBox="1"/>
          <p:nvPr/>
        </p:nvSpPr>
        <p:spPr>
          <a:xfrm>
            <a:off x="4740727" y="3074276"/>
            <a:ext cx="6232073" cy="461665"/>
          </a:xfrm>
          <a:prstGeom prst="rect">
            <a:avLst/>
          </a:prstGeom>
          <a:noFill/>
        </p:spPr>
        <p:txBody>
          <a:bodyPr wrap="square" rtlCol="0">
            <a:spAutoFit/>
          </a:bodyPr>
          <a:lstStyle/>
          <a:p>
            <a:r>
              <a:rPr lang="en-US" sz="2400" dirty="0">
                <a:latin typeface="Montserrat" panose="00000500000000000000" pitchFamily="50" charset="0"/>
              </a:rPr>
              <a:t>Describe ORIC’s initiatives</a:t>
            </a:r>
          </a:p>
        </p:txBody>
      </p:sp>
      <p:sp>
        <p:nvSpPr>
          <p:cNvPr id="25" name="TextBox 24">
            <a:extLst>
              <a:ext uri="{FF2B5EF4-FFF2-40B4-BE49-F238E27FC236}">
                <a16:creationId xmlns:a16="http://schemas.microsoft.com/office/drawing/2014/main" id="{3DABEC89-967C-00C9-2820-BCAC0156C450}"/>
              </a:ext>
            </a:extLst>
          </p:cNvPr>
          <p:cNvSpPr txBox="1"/>
          <p:nvPr/>
        </p:nvSpPr>
        <p:spPr>
          <a:xfrm>
            <a:off x="4740727" y="4297629"/>
            <a:ext cx="6717265" cy="461665"/>
          </a:xfrm>
          <a:prstGeom prst="rect">
            <a:avLst/>
          </a:prstGeom>
          <a:noFill/>
        </p:spPr>
        <p:txBody>
          <a:bodyPr wrap="square" rtlCol="0">
            <a:spAutoFit/>
          </a:bodyPr>
          <a:lstStyle/>
          <a:p>
            <a:r>
              <a:rPr lang="en-US" sz="2400" dirty="0">
                <a:latin typeface="Montserrat" panose="00000500000000000000" pitchFamily="50" charset="0"/>
              </a:rPr>
              <a:t>Explore federal/local updates</a:t>
            </a:r>
          </a:p>
        </p:txBody>
      </p:sp>
      <p:grpSp>
        <p:nvGrpSpPr>
          <p:cNvPr id="2" name="Group 1">
            <a:extLst>
              <a:ext uri="{FF2B5EF4-FFF2-40B4-BE49-F238E27FC236}">
                <a16:creationId xmlns:a16="http://schemas.microsoft.com/office/drawing/2014/main" id="{CFC20E66-19DD-555C-C80E-86C87E1F368D}"/>
              </a:ext>
            </a:extLst>
          </p:cNvPr>
          <p:cNvGrpSpPr/>
          <p:nvPr/>
        </p:nvGrpSpPr>
        <p:grpSpPr>
          <a:xfrm>
            <a:off x="2013840" y="5638155"/>
            <a:ext cx="2631624" cy="116116"/>
            <a:chOff x="4038598" y="2006983"/>
            <a:chExt cx="2631624" cy="116116"/>
          </a:xfrm>
        </p:grpSpPr>
        <p:grpSp>
          <p:nvGrpSpPr>
            <p:cNvPr id="4" name="Group 3">
              <a:extLst>
                <a:ext uri="{FF2B5EF4-FFF2-40B4-BE49-F238E27FC236}">
                  <a16:creationId xmlns:a16="http://schemas.microsoft.com/office/drawing/2014/main" id="{ABF59BE5-9980-1C6E-6D91-A28D97B14790}"/>
                </a:ext>
              </a:extLst>
            </p:cNvPr>
            <p:cNvGrpSpPr/>
            <p:nvPr/>
          </p:nvGrpSpPr>
          <p:grpSpPr>
            <a:xfrm>
              <a:off x="4038598" y="2062843"/>
              <a:ext cx="2592162" cy="2"/>
              <a:chOff x="4038598" y="2062843"/>
              <a:chExt cx="2592162" cy="2"/>
            </a:xfrm>
          </p:grpSpPr>
          <p:cxnSp>
            <p:nvCxnSpPr>
              <p:cNvPr id="6" name="Straight Connector 5">
                <a:extLst>
                  <a:ext uri="{FF2B5EF4-FFF2-40B4-BE49-F238E27FC236}">
                    <a16:creationId xmlns:a16="http://schemas.microsoft.com/office/drawing/2014/main" id="{6536CB6A-78B3-B63D-5BAA-76023159DB5D}"/>
                  </a:ext>
                </a:extLst>
              </p:cNvPr>
              <p:cNvCxnSpPr/>
              <p:nvPr/>
            </p:nvCxnSpPr>
            <p:spPr>
              <a:xfrm>
                <a:off x="4078060" y="2062845"/>
                <a:ext cx="2552700" cy="0"/>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ACA3F22-95FD-6A3E-9513-7E68A7C86B71}"/>
                  </a:ext>
                </a:extLst>
              </p:cNvPr>
              <p:cNvCxnSpPr/>
              <p:nvPr/>
            </p:nvCxnSpPr>
            <p:spPr>
              <a:xfrm>
                <a:off x="4038598" y="2062843"/>
                <a:ext cx="2552700" cy="0"/>
              </a:xfrm>
              <a:prstGeom prst="line">
                <a:avLst/>
              </a:prstGeom>
              <a:ln w="50800">
                <a:solidFill>
                  <a:srgbClr val="CC0000"/>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B448425E-5B5F-8B5E-5709-FBA6D5BEEE2D}"/>
                </a:ext>
              </a:extLst>
            </p:cNvPr>
            <p:cNvSpPr/>
            <p:nvPr/>
          </p:nvSpPr>
          <p:spPr>
            <a:xfrm>
              <a:off x="6554106" y="2006983"/>
              <a:ext cx="116116" cy="116116"/>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6D164DD6-A6F6-0827-5A2F-F8AC7B7A1047}"/>
              </a:ext>
            </a:extLst>
          </p:cNvPr>
          <p:cNvSpPr txBox="1"/>
          <p:nvPr/>
        </p:nvSpPr>
        <p:spPr>
          <a:xfrm>
            <a:off x="4740727" y="5463182"/>
            <a:ext cx="5072743" cy="461665"/>
          </a:xfrm>
          <a:prstGeom prst="rect">
            <a:avLst/>
          </a:prstGeom>
          <a:noFill/>
        </p:spPr>
        <p:txBody>
          <a:bodyPr wrap="square" rtlCol="0">
            <a:spAutoFit/>
          </a:bodyPr>
          <a:lstStyle/>
          <a:p>
            <a:r>
              <a:rPr lang="en-US" sz="2400" dirty="0">
                <a:latin typeface="Montserrat" panose="00000500000000000000" pitchFamily="50" charset="0"/>
              </a:rPr>
              <a:t>Highlight upcoming events</a:t>
            </a:r>
          </a:p>
        </p:txBody>
      </p:sp>
    </p:spTree>
    <p:extLst>
      <p:ext uri="{BB962C8B-B14F-4D97-AF65-F5344CB8AC3E}">
        <p14:creationId xmlns:p14="http://schemas.microsoft.com/office/powerpoint/2010/main" val="3994741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298650" y="706447"/>
            <a:ext cx="10510157" cy="483290"/>
          </a:xfrm>
        </p:spPr>
        <p:txBody>
          <a:bodyPr>
            <a:normAutofit fontScale="90000"/>
          </a:bodyPr>
          <a:lstStyle/>
          <a:p>
            <a:r>
              <a:rPr lang="en-US" sz="4000" dirty="0">
                <a:latin typeface="Montserrat SemiBold" panose="00000700000000000000" pitchFamily="50" charset="0"/>
              </a:rPr>
              <a:t>Office of Foreign Influence</a:t>
            </a:r>
            <a:br>
              <a:rPr lang="en-US" sz="4000" dirty="0">
                <a:latin typeface="Montserrat SemiBold" panose="00000700000000000000" pitchFamily="50" charset="0"/>
              </a:rPr>
            </a:br>
            <a:endParaRPr lang="en-US" sz="4000" dirty="0">
              <a:latin typeface="Montserrat SemiBold" panose="00000700000000000000" pitchFamily="50" charset="0"/>
            </a:endParaRPr>
          </a:p>
        </p:txBody>
      </p:sp>
      <p:sp>
        <p:nvSpPr>
          <p:cNvPr id="4" name="TextBox 3">
            <a:extLst>
              <a:ext uri="{FF2B5EF4-FFF2-40B4-BE49-F238E27FC236}">
                <a16:creationId xmlns:a16="http://schemas.microsoft.com/office/drawing/2014/main" id="{AF4ECF71-F846-B6C9-6647-9974B6994F6C}"/>
              </a:ext>
            </a:extLst>
          </p:cNvPr>
          <p:cNvSpPr txBox="1"/>
          <p:nvPr/>
        </p:nvSpPr>
        <p:spPr>
          <a:xfrm>
            <a:off x="638895" y="1781047"/>
            <a:ext cx="7330109" cy="2154436"/>
          </a:xfrm>
          <a:prstGeom prst="rect">
            <a:avLst/>
          </a:prstGeom>
          <a:noFill/>
        </p:spPr>
        <p:txBody>
          <a:bodyPr wrap="square" rtlCol="0">
            <a:spAutoFit/>
          </a:bodyPr>
          <a:lstStyle/>
          <a:p>
            <a:r>
              <a:rPr lang="en-US" sz="2400" u="sng" dirty="0">
                <a:latin typeface="Montserrat" panose="00000500000000000000" pitchFamily="50" charset="0"/>
              </a:rPr>
              <a:t>Contact Information</a:t>
            </a:r>
          </a:p>
          <a:p>
            <a:endParaRPr lang="en-US" sz="1400" dirty="0">
              <a:latin typeface="Montserrat" panose="00000500000000000000" pitchFamily="50" charset="0"/>
            </a:endParaRPr>
          </a:p>
          <a:p>
            <a:r>
              <a:rPr lang="en-US" sz="2400" dirty="0">
                <a:latin typeface="Montserrat" panose="00000500000000000000" pitchFamily="50" charset="0"/>
              </a:rPr>
              <a:t>    Website:  </a:t>
            </a:r>
            <a:r>
              <a:rPr lang="en-US" sz="2400" dirty="0" err="1">
                <a:latin typeface="Montserrat" panose="00000500000000000000" pitchFamily="50" charset="0"/>
              </a:rPr>
              <a:t>foreigninfluence.utah.edu</a:t>
            </a:r>
            <a:endParaRPr lang="en-US" sz="2400" dirty="0">
              <a:latin typeface="Montserrat" panose="00000500000000000000" pitchFamily="50" charset="0"/>
            </a:endParaRPr>
          </a:p>
          <a:p>
            <a:endParaRPr lang="en-US" sz="1000" dirty="0">
              <a:latin typeface="Montserrat" panose="00000500000000000000" pitchFamily="50" charset="0"/>
            </a:endParaRPr>
          </a:p>
          <a:p>
            <a:r>
              <a:rPr lang="en-US" sz="2400" dirty="0">
                <a:latin typeface="Montserrat" panose="00000500000000000000" pitchFamily="50" charset="0"/>
              </a:rPr>
              <a:t>    Email:  </a:t>
            </a:r>
            <a:r>
              <a:rPr lang="en-US" sz="2400" dirty="0">
                <a:latin typeface="Montserrat" panose="00000500000000000000" pitchFamily="50" charset="0"/>
                <a:hlinkClick r:id="rId3"/>
              </a:rPr>
              <a:t>foreigninfluence@utah.edu</a:t>
            </a:r>
            <a:endParaRPr lang="en-US" sz="2400" dirty="0">
              <a:latin typeface="Montserrat" panose="00000500000000000000" pitchFamily="50" charset="0"/>
            </a:endParaRPr>
          </a:p>
          <a:p>
            <a:endParaRPr lang="en-US" sz="1000" dirty="0">
              <a:latin typeface="Montserrat" panose="00000500000000000000" pitchFamily="50" charset="0"/>
            </a:endParaRPr>
          </a:p>
          <a:p>
            <a:r>
              <a:rPr lang="en-US" sz="2400" dirty="0">
                <a:latin typeface="Montserrat" panose="00000500000000000000" pitchFamily="50" charset="0"/>
              </a:rPr>
              <a:t>    Phone:  801-213-7092</a:t>
            </a:r>
          </a:p>
        </p:txBody>
      </p:sp>
      <p:pic>
        <p:nvPicPr>
          <p:cNvPr id="2050" name="Picture 2" descr="Email Icon&quot; Images – Browse 4,655 Stock Photos, Vectors, and ...">
            <a:extLst>
              <a:ext uri="{FF2B5EF4-FFF2-40B4-BE49-F238E27FC236}">
                <a16:creationId xmlns:a16="http://schemas.microsoft.com/office/drawing/2014/main" id="{BD33A1FE-8F26-911E-CF1F-D6D0EA88D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24" y="2871232"/>
            <a:ext cx="731078" cy="5201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44A39D1-E647-5765-2424-FA87B6C23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71" y="2376251"/>
            <a:ext cx="736048" cy="4820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lephone icon svg png free download - 5">
            <a:extLst>
              <a:ext uri="{FF2B5EF4-FFF2-40B4-BE49-F238E27FC236}">
                <a16:creationId xmlns:a16="http://schemas.microsoft.com/office/drawing/2014/main" id="{1A0B03D8-AF6B-4117-9B1E-51D2470CD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568" y="3453469"/>
            <a:ext cx="374653" cy="374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CC7BA3-65C6-C7B4-D6A4-339769F5A79B}"/>
              </a:ext>
            </a:extLst>
          </p:cNvPr>
          <p:cNvPicPr>
            <a:picLocks noChangeAspect="1"/>
          </p:cNvPicPr>
          <p:nvPr/>
        </p:nvPicPr>
        <p:blipFill>
          <a:blip r:embed="rId7"/>
          <a:stretch>
            <a:fillRect/>
          </a:stretch>
        </p:blipFill>
        <p:spPr>
          <a:xfrm>
            <a:off x="2573055" y="4037698"/>
            <a:ext cx="7772400" cy="2415152"/>
          </a:xfrm>
          <a:prstGeom prst="rect">
            <a:avLst/>
          </a:prstGeom>
        </p:spPr>
      </p:pic>
    </p:spTree>
    <p:extLst>
      <p:ext uri="{BB962C8B-B14F-4D97-AF65-F5344CB8AC3E}">
        <p14:creationId xmlns:p14="http://schemas.microsoft.com/office/powerpoint/2010/main" val="2468970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2677656"/>
          </a:xfrm>
          <a:prstGeom prst="rect">
            <a:avLst/>
          </a:prstGeom>
          <a:noFill/>
        </p:spPr>
        <p:txBody>
          <a:bodyPr wrap="square" rtlCol="0">
            <a:spAutoFit/>
          </a:bodyPr>
          <a:lstStyle/>
          <a:p>
            <a:pPr algn="ctr"/>
            <a:r>
              <a:rPr lang="en-US" sz="2400" b="1" dirty="0">
                <a:latin typeface="Montserrat" panose="00000500000000000000" pitchFamily="50" charset="0"/>
              </a:rPr>
              <a:t>Neil Bowles, PhD</a:t>
            </a:r>
          </a:p>
          <a:p>
            <a:pPr algn="ctr"/>
            <a:r>
              <a:rPr lang="en-US" sz="2400" b="1" dirty="0">
                <a:latin typeface="Montserrat" panose="00000500000000000000" pitchFamily="50" charset="0"/>
              </a:rPr>
              <a:t>Director</a:t>
            </a:r>
          </a:p>
          <a:p>
            <a:pPr algn="ctr"/>
            <a:r>
              <a:rPr lang="en-US" sz="2400" b="1" dirty="0">
                <a:latin typeface="Montserrat" panose="00000500000000000000" pitchFamily="50" charset="0"/>
              </a:rPr>
              <a:t>Biosafety Officer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Neil.Bowles@ehs.utah.edu</a:t>
            </a:r>
            <a:endParaRPr lang="en-US" sz="2400" dirty="0">
              <a:latin typeface="Montserrat" panose="00000500000000000000" pitchFamily="50" charset="0"/>
            </a:endParaRPr>
          </a:p>
          <a:p>
            <a:pPr algn="ctr"/>
            <a:endParaRPr lang="en-US" sz="2400" dirty="0">
              <a:latin typeface="Montserrat" panose="00000500000000000000" pitchFamily="50" charset="0"/>
            </a:endParaRPr>
          </a:p>
          <a:p>
            <a:pPr algn="ctr"/>
            <a:r>
              <a:rPr lang="en-US" sz="2400" dirty="0">
                <a:latin typeface="Montserrat" panose="00000500000000000000" pitchFamily="50" charset="0"/>
              </a:rPr>
              <a:t>801-585-9325</a:t>
            </a:r>
          </a:p>
        </p:txBody>
      </p:sp>
      <p:pic>
        <p:nvPicPr>
          <p:cNvPr id="4" name="Picture 3" descr="A red rectangular sign with white letters&#10;&#10;Description automatically generated">
            <a:extLst>
              <a:ext uri="{FF2B5EF4-FFF2-40B4-BE49-F238E27FC236}">
                <a16:creationId xmlns:a16="http://schemas.microsoft.com/office/drawing/2014/main" id="{31F6B285-37C4-051E-F181-CA592D3A6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532807"/>
            <a:ext cx="7772400" cy="2099068"/>
          </a:xfrm>
          <a:prstGeom prst="rect">
            <a:avLst/>
          </a:prstGeom>
        </p:spPr>
      </p:pic>
    </p:spTree>
    <p:extLst>
      <p:ext uri="{BB962C8B-B14F-4D97-AF65-F5344CB8AC3E}">
        <p14:creationId xmlns:p14="http://schemas.microsoft.com/office/powerpoint/2010/main" val="3835852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8EDB-B527-4E90-AD55-D2C4213D085F}"/>
              </a:ext>
            </a:extLst>
          </p:cNvPr>
          <p:cNvSpPr>
            <a:spLocks noGrp="1"/>
          </p:cNvSpPr>
          <p:nvPr>
            <p:ph type="ctrTitle"/>
          </p:nvPr>
        </p:nvSpPr>
        <p:spPr>
          <a:xfrm>
            <a:off x="1524000" y="1637411"/>
            <a:ext cx="9144000" cy="23876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Institutional Biosafety Committee (IBC)</a:t>
            </a:r>
            <a:br>
              <a:rPr lang="en-US" b="1" dirty="0">
                <a:latin typeface="Tahoma" panose="020B0604030504040204" pitchFamily="34" charset="0"/>
                <a:ea typeface="Tahoma" panose="020B0604030504040204" pitchFamily="34" charset="0"/>
                <a:cs typeface="Tahoma" panose="020B0604030504040204" pitchFamily="34" charset="0"/>
              </a:rPr>
            </a:br>
            <a:br>
              <a:rPr lang="en-US"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Neil E. Bowles, Ph.D.</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IBC Director and University of Utah Biosafety Officer</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63DDA85C-B699-4DDC-9480-2E2B77BDC9A0}"/>
              </a:ext>
            </a:extLst>
          </p:cNvPr>
          <p:cNvSpPr>
            <a:spLocks noGrp="1"/>
          </p:cNvSpPr>
          <p:nvPr>
            <p:ph type="subTitle" idx="1"/>
          </p:nvPr>
        </p:nvSpPr>
        <p:spPr>
          <a:xfrm>
            <a:off x="1524000" y="4463923"/>
            <a:ext cx="9144000" cy="1655762"/>
          </a:xfrm>
        </p:spPr>
        <p:txBody>
          <a:bodyPr>
            <a:noAutofit/>
          </a:bodyPr>
          <a:lstStyle/>
          <a:p>
            <a:r>
              <a:rPr lang="en-US" b="1" dirty="0"/>
              <a:t>Mission</a:t>
            </a:r>
          </a:p>
          <a:p>
            <a:r>
              <a:rPr lang="en-US" b="1" dirty="0"/>
              <a:t>To support safe, secure and responsible research with biological materials by providing technical assistance and oversight to assure the safety of researchers, research materials, the environment and the public</a:t>
            </a:r>
          </a:p>
          <a:p>
            <a:br>
              <a:rPr lang="en-US" b="1" dirty="0"/>
            </a:br>
            <a:endParaRPr lang="en-US" b="1" dirty="0"/>
          </a:p>
        </p:txBody>
      </p:sp>
    </p:spTree>
    <p:extLst>
      <p:ext uri="{BB962C8B-B14F-4D97-AF65-F5344CB8AC3E}">
        <p14:creationId xmlns:p14="http://schemas.microsoft.com/office/powerpoint/2010/main" val="2398257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Institutional Biosafety Committee (IBC)</a:t>
            </a:r>
          </a:p>
        </p:txBody>
      </p:sp>
      <p:sp>
        <p:nvSpPr>
          <p:cNvPr id="4" name="TextBox 3">
            <a:extLst>
              <a:ext uri="{FF2B5EF4-FFF2-40B4-BE49-F238E27FC236}">
                <a16:creationId xmlns:a16="http://schemas.microsoft.com/office/drawing/2014/main" id="{E45915CB-E65B-CB28-F146-766C1E997371}"/>
              </a:ext>
            </a:extLst>
          </p:cNvPr>
          <p:cNvSpPr txBox="1"/>
          <p:nvPr/>
        </p:nvSpPr>
        <p:spPr>
          <a:xfrm>
            <a:off x="348346" y="1410355"/>
            <a:ext cx="11204812" cy="5386090"/>
          </a:xfrm>
          <a:prstGeom prst="rect">
            <a:avLst/>
          </a:prstGeom>
          <a:noFill/>
        </p:spPr>
        <p:txBody>
          <a:bodyPr wrap="square" rtlCol="0">
            <a:spAutoFit/>
          </a:bodyPr>
          <a:lstStyle/>
          <a:p>
            <a:pPr marL="457200" indent="-457200">
              <a:buFont typeface="Wingdings" panose="05000000000000000000" pitchFamily="2" charset="2"/>
              <a:buChar char="q"/>
            </a:pPr>
            <a:r>
              <a:rPr lang="en-US" sz="2400" dirty="0"/>
              <a:t>IBC Registrations submitted in BioRAFT (lab) or ERICA (clinical)</a:t>
            </a:r>
          </a:p>
          <a:p>
            <a:pPr marL="914400" lvl="1" indent="-463550">
              <a:buFont typeface="Wingdings" panose="05000000000000000000" pitchFamily="2" charset="2"/>
              <a:buChar char="Ø"/>
            </a:pPr>
            <a:r>
              <a:rPr lang="en-US" sz="2000" dirty="0"/>
              <a:t>Convened Committee Review</a:t>
            </a:r>
          </a:p>
          <a:p>
            <a:pPr marL="1371600" lvl="2" indent="-457200">
              <a:buFont typeface="Wingdings" panose="05000000000000000000" pitchFamily="2" charset="2"/>
              <a:buChar char="v"/>
            </a:pPr>
            <a:r>
              <a:rPr lang="en-US" sz="2000" dirty="0"/>
              <a:t>Non-Exempt work with recombinant or synthetic nucleic acid molecules (per NIH Guidelines)</a:t>
            </a:r>
          </a:p>
          <a:p>
            <a:pPr marL="1371600" lvl="2" indent="-457200">
              <a:buFont typeface="Wingdings" panose="05000000000000000000" pitchFamily="2" charset="2"/>
              <a:buChar char="v"/>
            </a:pPr>
            <a:r>
              <a:rPr lang="en-US" sz="2000" dirty="0"/>
              <a:t>Human and Animal Pathogens</a:t>
            </a:r>
          </a:p>
          <a:p>
            <a:pPr marL="1371600" lvl="2" indent="-457200">
              <a:buFont typeface="Wingdings" panose="05000000000000000000" pitchFamily="2" charset="2"/>
              <a:buChar char="v"/>
            </a:pPr>
            <a:r>
              <a:rPr lang="en-US" sz="2000" dirty="0"/>
              <a:t>Acute Biological Toxins</a:t>
            </a:r>
          </a:p>
          <a:p>
            <a:pPr marL="1371600" lvl="2" indent="-457200">
              <a:buFont typeface="Wingdings" panose="05000000000000000000" pitchFamily="2" charset="2"/>
              <a:buChar char="v"/>
            </a:pPr>
            <a:r>
              <a:rPr lang="en-US" sz="2000" dirty="0"/>
              <a:t>Amendments involving a revised or a new risk assessment</a:t>
            </a:r>
          </a:p>
          <a:p>
            <a:pPr marL="914400" lvl="1" indent="-457200">
              <a:buFont typeface="Wingdings" panose="05000000000000000000" pitchFamily="2" charset="2"/>
              <a:buChar char="Ø"/>
            </a:pPr>
            <a:r>
              <a:rPr lang="en-US" sz="2000" dirty="0"/>
              <a:t>Administrative Review</a:t>
            </a:r>
          </a:p>
          <a:p>
            <a:pPr marL="1371600" lvl="2" indent="-457200">
              <a:buFont typeface="Wingdings" panose="05000000000000000000" pitchFamily="2" charset="2"/>
              <a:buChar char="v"/>
            </a:pPr>
            <a:r>
              <a:rPr lang="en-US" sz="2000" dirty="0"/>
              <a:t>Exempt work with recombinant or synthetic nucleic acid molecules </a:t>
            </a:r>
          </a:p>
          <a:p>
            <a:pPr marL="1371600" lvl="2" indent="-457200">
              <a:buFont typeface="Wingdings" panose="05000000000000000000" pitchFamily="2" charset="2"/>
              <a:buChar char="v"/>
            </a:pPr>
            <a:r>
              <a:rPr lang="en-US" sz="2000" dirty="0"/>
              <a:t>Human samples and cell lines (OSHA compliance)</a:t>
            </a:r>
          </a:p>
          <a:p>
            <a:pPr marL="1371600" lvl="2" indent="-457200">
              <a:buFont typeface="Wingdings" panose="05000000000000000000" pitchFamily="2" charset="2"/>
              <a:buChar char="v"/>
            </a:pPr>
            <a:r>
              <a:rPr lang="en-US" sz="2000" dirty="0"/>
              <a:t>Amendments involving no changes to the risk assessment (e.g. addition of personnel)</a:t>
            </a:r>
          </a:p>
          <a:p>
            <a:pPr marL="398463" indent="-398463">
              <a:buFont typeface="Wingdings" panose="05000000000000000000" pitchFamily="2" charset="2"/>
              <a:buChar char="q"/>
            </a:pPr>
            <a:r>
              <a:rPr lang="en-US" sz="2400" dirty="0"/>
              <a:t>Ensure Investigators have complete Standard Operating Procedures and Biosafety Manuals</a:t>
            </a:r>
          </a:p>
          <a:p>
            <a:pPr marL="855663" lvl="1" indent="-398463">
              <a:buFont typeface="Wingdings" panose="05000000000000000000" pitchFamily="2" charset="2"/>
              <a:buChar char="Ø"/>
            </a:pPr>
            <a:r>
              <a:rPr lang="en-US" sz="2000" dirty="0"/>
              <a:t>NIH and CDC requirements</a:t>
            </a:r>
          </a:p>
          <a:p>
            <a:pPr marL="398463" indent="-398463">
              <a:buFont typeface="Wingdings" panose="05000000000000000000" pitchFamily="2" charset="2"/>
              <a:buChar char="q"/>
            </a:pPr>
            <a:r>
              <a:rPr lang="en-US" sz="2400" dirty="0"/>
              <a:t>Ensure Labs are periodically inspected (Environmental Health and Safety (EHS))</a:t>
            </a:r>
            <a:endParaRPr lang="en-US" sz="2800" dirty="0"/>
          </a:p>
          <a:p>
            <a:pPr marL="398463" indent="-398463">
              <a:buFont typeface="Wingdings" panose="05000000000000000000" pitchFamily="2" charset="2"/>
              <a:buChar char="q"/>
            </a:pPr>
            <a:r>
              <a:rPr lang="en-US" sz="2400" dirty="0"/>
              <a:t>Ensure personnel are adequately trained on risks, engineering and administrative controls, use of personal protective equipment, and emergency procedures</a:t>
            </a:r>
          </a:p>
        </p:txBody>
      </p:sp>
    </p:spTree>
    <p:extLst>
      <p:ext uri="{BB962C8B-B14F-4D97-AF65-F5344CB8AC3E}">
        <p14:creationId xmlns:p14="http://schemas.microsoft.com/office/powerpoint/2010/main" val="3737677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029AB-3690-B70F-77D5-E216141C61B2}"/>
              </a:ext>
            </a:extLst>
          </p:cNvPr>
          <p:cNvSpPr txBox="1"/>
          <p:nvPr/>
        </p:nvSpPr>
        <p:spPr>
          <a:xfrm>
            <a:off x="1291532" y="-3596"/>
            <a:ext cx="10485940" cy="6678751"/>
          </a:xfrm>
          <a:prstGeom prst="rect">
            <a:avLst/>
          </a:prstGeom>
          <a:noFill/>
        </p:spPr>
        <p:txBody>
          <a:bodyPr wrap="square" rtlCol="0">
            <a:spAutoFit/>
          </a:bodyPr>
          <a:lstStyle/>
          <a:p>
            <a:pPr marL="457200" indent="-457200">
              <a:buFont typeface="Wingdings" panose="05000000000000000000" pitchFamily="2" charset="2"/>
              <a:buChar char="q"/>
            </a:pPr>
            <a:r>
              <a:rPr lang="en-US" sz="2800" dirty="0"/>
              <a:t>IBC Registrations:</a:t>
            </a:r>
          </a:p>
          <a:p>
            <a:pPr marL="914400" lvl="1" indent="-463550">
              <a:buFont typeface="Wingdings" panose="05000000000000000000" pitchFamily="2" charset="2"/>
              <a:buChar char="Ø"/>
            </a:pPr>
            <a:r>
              <a:rPr lang="en-US" sz="2400" dirty="0"/>
              <a:t>Convened Committee: 111 in 2023 (99 BioRAFT,  12 ERICA)</a:t>
            </a:r>
          </a:p>
          <a:p>
            <a:pPr marL="1371600" lvl="2" indent="-457200">
              <a:buFont typeface="Wingdings" panose="05000000000000000000" pitchFamily="2" charset="2"/>
              <a:buChar char="v"/>
            </a:pPr>
            <a:r>
              <a:rPr lang="en-US" sz="2400" dirty="0"/>
              <a:t>122 in 2022</a:t>
            </a:r>
          </a:p>
          <a:p>
            <a:pPr marL="1371600" lvl="2" indent="-457200">
              <a:buFont typeface="Wingdings" panose="05000000000000000000" pitchFamily="2" charset="2"/>
              <a:buChar char="v"/>
            </a:pPr>
            <a:r>
              <a:rPr lang="en-US" sz="2400" dirty="0"/>
              <a:t>Turnaround times:</a:t>
            </a:r>
          </a:p>
          <a:p>
            <a:pPr marL="1828800" lvl="3" indent="-457200">
              <a:buFont typeface="Wingdings" panose="05000000000000000000" pitchFamily="2" charset="2"/>
              <a:buChar char="ü"/>
            </a:pPr>
            <a:r>
              <a:rPr lang="en-US" sz="2000" dirty="0"/>
              <a:t>BioRAFT: 14.2 days</a:t>
            </a:r>
          </a:p>
          <a:p>
            <a:pPr marL="1828800" lvl="3" indent="-457200">
              <a:buFont typeface="Wingdings" panose="05000000000000000000" pitchFamily="2" charset="2"/>
              <a:buChar char="ü"/>
            </a:pPr>
            <a:r>
              <a:rPr lang="en-US" sz="2000" dirty="0"/>
              <a:t>ERICA: 8.7 days</a:t>
            </a:r>
          </a:p>
          <a:p>
            <a:pPr marL="914400" lvl="1" indent="-457200">
              <a:buFont typeface="Wingdings" panose="05000000000000000000" pitchFamily="2" charset="2"/>
              <a:buChar char="Ø"/>
            </a:pPr>
            <a:r>
              <a:rPr lang="en-US" sz="2400" dirty="0"/>
              <a:t>Administrative Review: 123 (44 in BioRAFT, 79 in ERICA)</a:t>
            </a:r>
          </a:p>
          <a:p>
            <a:pPr marL="1371600" lvl="2" indent="-457200">
              <a:buFont typeface="Wingdings" panose="05000000000000000000" pitchFamily="2" charset="2"/>
              <a:buChar char="v"/>
            </a:pPr>
            <a:r>
              <a:rPr lang="en-US" sz="2400" dirty="0"/>
              <a:t>100 in 2022</a:t>
            </a:r>
          </a:p>
          <a:p>
            <a:pPr marL="1371600" lvl="2" indent="-457200">
              <a:buFont typeface="Wingdings" panose="05000000000000000000" pitchFamily="2" charset="2"/>
              <a:buChar char="v"/>
            </a:pPr>
            <a:r>
              <a:rPr lang="en-US" sz="2400" dirty="0"/>
              <a:t>Turnaround times:</a:t>
            </a:r>
          </a:p>
          <a:p>
            <a:pPr marL="1828800" lvl="3" indent="-457200">
              <a:buFont typeface="Wingdings" panose="05000000000000000000" pitchFamily="2" charset="2"/>
              <a:buChar char="ü"/>
            </a:pPr>
            <a:r>
              <a:rPr lang="en-US" sz="2000" dirty="0"/>
              <a:t>Most less than 2 days (11 3-8 days)</a:t>
            </a:r>
          </a:p>
          <a:p>
            <a:pPr marL="1828800" lvl="3" indent="-457200">
              <a:buFont typeface="Wingdings" panose="05000000000000000000" pitchFamily="2" charset="2"/>
              <a:buChar char="ü"/>
            </a:pPr>
            <a:endParaRPr lang="en-US" sz="2000" dirty="0"/>
          </a:p>
          <a:p>
            <a:pPr marL="398463" indent="-398463">
              <a:buFont typeface="Wingdings" panose="05000000000000000000" pitchFamily="2" charset="2"/>
              <a:buChar char="q"/>
            </a:pPr>
            <a:r>
              <a:rPr lang="en-US" sz="2800" dirty="0"/>
              <a:t>Lab Inspections:</a:t>
            </a:r>
          </a:p>
          <a:p>
            <a:pPr marL="914400" lvl="1" indent="-463550">
              <a:buFont typeface="Wingdings" panose="05000000000000000000" pitchFamily="2" charset="2"/>
              <a:buChar char="Ø"/>
            </a:pPr>
            <a:r>
              <a:rPr lang="en-US" sz="2400" dirty="0"/>
              <a:t>BSL-1: 390 (396 in 2022)</a:t>
            </a:r>
          </a:p>
          <a:p>
            <a:pPr marL="914400" lvl="1" indent="-463550">
              <a:buFont typeface="Wingdings" panose="05000000000000000000" pitchFamily="2" charset="2"/>
              <a:buChar char="Ø"/>
            </a:pPr>
            <a:r>
              <a:rPr lang="en-US" sz="2400" dirty="0"/>
              <a:t>BSL-2 or higher: 171 (128 in 2022)</a:t>
            </a:r>
          </a:p>
          <a:p>
            <a:pPr marL="914400" lvl="1" indent="-463550">
              <a:buFont typeface="Wingdings" panose="05000000000000000000" pitchFamily="2" charset="2"/>
              <a:buChar char="Ø"/>
            </a:pPr>
            <a:endParaRPr lang="en-US" sz="2400" dirty="0"/>
          </a:p>
          <a:p>
            <a:pPr marL="457200" indent="-457200">
              <a:buFont typeface="Wingdings" panose="05000000000000000000" pitchFamily="2" charset="2"/>
              <a:buChar char="q"/>
            </a:pPr>
            <a:r>
              <a:rPr lang="en-US" sz="2800" dirty="0"/>
              <a:t>Biosafety Classes</a:t>
            </a:r>
          </a:p>
          <a:p>
            <a:pPr marL="914400" lvl="1" indent="-463550">
              <a:buFont typeface="Wingdings" panose="05000000000000000000" pitchFamily="2" charset="2"/>
              <a:buChar char="Ø"/>
            </a:pPr>
            <a:r>
              <a:rPr lang="en-US" sz="2400" dirty="0"/>
              <a:t>82 classes attended by 1849 trainees (61 classes and 1626 trainees in 2022)</a:t>
            </a:r>
          </a:p>
          <a:p>
            <a:pPr marL="914400" lvl="1" indent="-463550">
              <a:buFont typeface="Wingdings" panose="05000000000000000000" pitchFamily="2" charset="2"/>
              <a:buChar char="Ø"/>
            </a:pPr>
            <a:r>
              <a:rPr lang="en-US" sz="2400" dirty="0"/>
              <a:t>Online classes: 2 classes completed by 170 trainees</a:t>
            </a:r>
            <a:endParaRPr lang="en-US" sz="2800" dirty="0"/>
          </a:p>
        </p:txBody>
      </p:sp>
    </p:spTree>
    <p:extLst>
      <p:ext uri="{BB962C8B-B14F-4D97-AF65-F5344CB8AC3E}">
        <p14:creationId xmlns:p14="http://schemas.microsoft.com/office/powerpoint/2010/main" val="3657916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fontScale="90000"/>
          </a:bodyPr>
          <a:lstStyle/>
          <a:p>
            <a:r>
              <a:rPr lang="en-US" sz="4000" dirty="0">
                <a:latin typeface="Montserrat SemiBold" panose="00000700000000000000" pitchFamily="50" charset="0"/>
              </a:rPr>
              <a:t>Institutional Biosafety Committee (IBC)</a:t>
            </a:r>
            <a:br>
              <a:rPr lang="en-US" sz="4000" dirty="0">
                <a:latin typeface="Montserrat SemiBold" panose="00000700000000000000" pitchFamily="50" charset="0"/>
              </a:rPr>
            </a:br>
            <a:r>
              <a:rPr lang="en-US" sz="4000" dirty="0">
                <a:latin typeface="Montserrat SemiBold" panose="00000700000000000000" pitchFamily="50" charset="0"/>
              </a:rPr>
              <a:t>Updates and Notifications</a:t>
            </a:r>
          </a:p>
        </p:txBody>
      </p:sp>
      <p:sp>
        <p:nvSpPr>
          <p:cNvPr id="4" name="TextBox 3">
            <a:extLst>
              <a:ext uri="{FF2B5EF4-FFF2-40B4-BE49-F238E27FC236}">
                <a16:creationId xmlns:a16="http://schemas.microsoft.com/office/drawing/2014/main" id="{AF4ECF71-F846-B6C9-6647-9974B6994F6C}"/>
              </a:ext>
            </a:extLst>
          </p:cNvPr>
          <p:cNvSpPr txBox="1"/>
          <p:nvPr/>
        </p:nvSpPr>
        <p:spPr>
          <a:xfrm>
            <a:off x="348346" y="1397559"/>
            <a:ext cx="10059375" cy="5663089"/>
          </a:xfrm>
          <a:prstGeom prst="rect">
            <a:avLst/>
          </a:prstGeom>
          <a:noFill/>
        </p:spPr>
        <p:txBody>
          <a:bodyPr wrap="square" rtlCol="0">
            <a:spAutoFit/>
          </a:bodyPr>
          <a:lstStyle/>
          <a:p>
            <a:pPr marL="457200" indent="-457200">
              <a:buFont typeface="Wingdings" panose="05000000000000000000" pitchFamily="2" charset="2"/>
              <a:buChar char="q"/>
            </a:pPr>
            <a:r>
              <a:rPr lang="en-US" sz="2800" dirty="0"/>
              <a:t>Moving more classes online (January 2024?)</a:t>
            </a:r>
          </a:p>
          <a:p>
            <a:pPr marL="914400" lvl="1" indent="-457200">
              <a:buFont typeface="Wingdings" panose="05000000000000000000" pitchFamily="2" charset="2"/>
              <a:buChar char="Ø"/>
            </a:pPr>
            <a:r>
              <a:rPr lang="en-US" sz="2400" dirty="0"/>
              <a:t>Developing new classes for non-laboratory staff</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a:t>Update to human gene transfer registrations in ERICA (January 2024)</a:t>
            </a:r>
          </a:p>
          <a:p>
            <a:pPr marL="285750" indent="-28575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a:t>Opening of the BSL-3 facility in EEJ (early 2024?)</a:t>
            </a:r>
          </a:p>
          <a:p>
            <a:pPr marL="914400" lvl="1" indent="-457200">
              <a:buFont typeface="Wingdings" panose="05000000000000000000" pitchFamily="2" charset="2"/>
              <a:buChar char="Ø"/>
            </a:pPr>
            <a:r>
              <a:rPr lang="en-US" sz="2400" dirty="0"/>
              <a:t>BSL-3 training classes</a:t>
            </a:r>
          </a:p>
          <a:p>
            <a:pPr marL="914400" lvl="1" indent="-457200">
              <a:buFont typeface="Wingdings" panose="05000000000000000000" pitchFamily="2" charset="2"/>
              <a:buChar char="Ø"/>
            </a:pPr>
            <a:r>
              <a:rPr lang="en-US" sz="2400" dirty="0"/>
              <a:t>BSL-3 Biosafety Manual/Standard Operating Procedures for the EEJ facility</a:t>
            </a:r>
          </a:p>
          <a:p>
            <a:pPr marL="914400" lvl="1" indent="-457200">
              <a:buFont typeface="Wingdings" panose="05000000000000000000" pitchFamily="2" charset="2"/>
              <a:buChar char="Ø"/>
            </a:pPr>
            <a:r>
              <a:rPr lang="en-US" sz="2400" dirty="0"/>
              <a:t>New BSL-3 spaces</a:t>
            </a:r>
          </a:p>
          <a:p>
            <a:pPr marL="285750" indent="-285750">
              <a:buFont typeface="Wingdings" panose="05000000000000000000" pitchFamily="2" charset="2"/>
              <a:buChar char="q"/>
            </a:pPr>
            <a:endParaRPr lang="en-US" sz="2000" dirty="0">
              <a:latin typeface="Montserrat" panose="00000500000000000000" pitchFamily="50" charset="0"/>
            </a:endParaRPr>
          </a:p>
          <a:p>
            <a:pPr algn="ctr"/>
            <a:r>
              <a:rPr lang="en-US" dirty="0">
                <a:latin typeface="Montserrat" panose="00000500000000000000" pitchFamily="50" charset="0"/>
              </a:rPr>
              <a:t>Contact: </a:t>
            </a:r>
            <a:r>
              <a:rPr lang="en-US" dirty="0" err="1">
                <a:latin typeface="Montserrat" panose="00000500000000000000" pitchFamily="50" charset="0"/>
                <a:hlinkClick r:id="rId3"/>
              </a:rPr>
              <a:t>Biosafety@EHS.Utah.Edu</a:t>
            </a:r>
            <a:endParaRPr lang="en-US" dirty="0">
              <a:latin typeface="Montserrat" panose="00000500000000000000" pitchFamily="50" charset="0"/>
            </a:endParaRPr>
          </a:p>
          <a:p>
            <a:pPr algn="ctr"/>
            <a:r>
              <a:rPr lang="en-US" dirty="0">
                <a:latin typeface="Montserrat" panose="00000500000000000000" pitchFamily="50" charset="0"/>
              </a:rPr>
              <a:t>Website: </a:t>
            </a:r>
            <a:r>
              <a:rPr lang="en-US" dirty="0" err="1">
                <a:latin typeface="Montserrat" panose="00000500000000000000" pitchFamily="50" charset="0"/>
              </a:rPr>
              <a:t>IBC.Utah.Edu</a:t>
            </a:r>
            <a:endParaRPr lang="en-US" dirty="0">
              <a:latin typeface="Montserrat" panose="00000500000000000000" pitchFamily="50" charset="0"/>
            </a:endParaRPr>
          </a:p>
          <a:p>
            <a:pPr algn="ctr"/>
            <a:endParaRPr lang="en-US" dirty="0">
              <a:latin typeface="Montserrat" panose="00000500000000000000" pitchFamily="50" charset="0"/>
            </a:endParaRPr>
          </a:p>
        </p:txBody>
      </p:sp>
      <p:pic>
        <p:nvPicPr>
          <p:cNvPr id="3" name="Picture 2">
            <a:extLst>
              <a:ext uri="{FF2B5EF4-FFF2-40B4-BE49-F238E27FC236}">
                <a16:creationId xmlns:a16="http://schemas.microsoft.com/office/drawing/2014/main" id="{5688D341-B80A-4B68-807D-00CECEBA6216}"/>
              </a:ext>
            </a:extLst>
          </p:cNvPr>
          <p:cNvPicPr>
            <a:picLocks noChangeAspect="1"/>
          </p:cNvPicPr>
          <p:nvPr/>
        </p:nvPicPr>
        <p:blipFill>
          <a:blip r:embed="rId4"/>
          <a:stretch>
            <a:fillRect/>
          </a:stretch>
        </p:blipFill>
        <p:spPr>
          <a:xfrm>
            <a:off x="8098535" y="5163311"/>
            <a:ext cx="1694689" cy="1694689"/>
          </a:xfrm>
          <a:prstGeom prst="rect">
            <a:avLst/>
          </a:prstGeom>
        </p:spPr>
      </p:pic>
    </p:spTree>
    <p:extLst>
      <p:ext uri="{BB962C8B-B14F-4D97-AF65-F5344CB8AC3E}">
        <p14:creationId xmlns:p14="http://schemas.microsoft.com/office/powerpoint/2010/main" val="1046322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3416320"/>
          </a:xfrm>
          <a:prstGeom prst="rect">
            <a:avLst/>
          </a:prstGeom>
          <a:noFill/>
        </p:spPr>
        <p:txBody>
          <a:bodyPr wrap="square" rtlCol="0">
            <a:spAutoFit/>
          </a:bodyPr>
          <a:lstStyle/>
          <a:p>
            <a:pPr algn="ctr"/>
            <a:r>
              <a:rPr lang="en-US" sz="2400" b="1" dirty="0">
                <a:latin typeface="Montserrat" panose="00000500000000000000" pitchFamily="50" charset="0"/>
              </a:rPr>
              <a:t>Ann Johnson, PhD, MPH, CIP  </a:t>
            </a:r>
          </a:p>
          <a:p>
            <a:pPr algn="ctr"/>
            <a:r>
              <a:rPr lang="en-US" sz="2400" b="1" dirty="0">
                <a:latin typeface="Montserrat" panose="00000500000000000000" pitchFamily="50" charset="0"/>
              </a:rPr>
              <a:t>Director</a:t>
            </a:r>
          </a:p>
          <a:p>
            <a:pPr algn="ctr"/>
            <a:endParaRPr lang="en-US" sz="2400" b="1" dirty="0">
              <a:latin typeface="Montserrat" panose="00000500000000000000" pitchFamily="50" charset="0"/>
            </a:endParaRPr>
          </a:p>
          <a:p>
            <a:pPr algn="ctr"/>
            <a:r>
              <a:rPr lang="en-US" sz="2400" b="1" dirty="0">
                <a:latin typeface="Montserrat" panose="00000500000000000000" pitchFamily="50" charset="0"/>
              </a:rPr>
              <a:t>Annie </a:t>
            </a:r>
            <a:r>
              <a:rPr lang="en-US" sz="2400" b="1" dirty="0" err="1">
                <a:latin typeface="Montserrat" panose="00000500000000000000" pitchFamily="50" charset="0"/>
              </a:rPr>
              <a:t>Risenmay</a:t>
            </a:r>
            <a:r>
              <a:rPr lang="en-US" sz="2400" b="1" dirty="0">
                <a:latin typeface="Montserrat" panose="00000500000000000000" pitchFamily="50" charset="0"/>
              </a:rPr>
              <a:t>, MPA, CIP</a:t>
            </a:r>
          </a:p>
          <a:p>
            <a:pPr algn="ctr"/>
            <a:r>
              <a:rPr lang="en-US" sz="2400" b="1" dirty="0">
                <a:latin typeface="Montserrat" panose="00000500000000000000" pitchFamily="50" charset="0"/>
              </a:rPr>
              <a:t>Associate Director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irb.utah.edu</a:t>
            </a:r>
            <a:endParaRPr lang="en-US" sz="2400" dirty="0">
              <a:latin typeface="Montserrat" panose="00000500000000000000" pitchFamily="50" charset="0"/>
            </a:endParaRPr>
          </a:p>
          <a:p>
            <a:pPr algn="ctr"/>
            <a:endParaRPr lang="en-US" sz="2400" dirty="0">
              <a:latin typeface="Montserrat" panose="00000500000000000000" pitchFamily="50" charset="0"/>
            </a:endParaRPr>
          </a:p>
          <a:p>
            <a:pPr algn="ctr"/>
            <a:r>
              <a:rPr lang="en-US" sz="2400" dirty="0">
                <a:latin typeface="Montserrat" panose="00000500000000000000" pitchFamily="50" charset="0"/>
              </a:rPr>
              <a:t>801-581-3655</a:t>
            </a:r>
          </a:p>
        </p:txBody>
      </p:sp>
      <p:pic>
        <p:nvPicPr>
          <p:cNvPr id="4" name="Picture 3" descr="A red and white logo&#10;&#10;Description automatically generated">
            <a:extLst>
              <a:ext uri="{FF2B5EF4-FFF2-40B4-BE49-F238E27FC236}">
                <a16:creationId xmlns:a16="http://schemas.microsoft.com/office/drawing/2014/main" id="{ADFF979B-AFC7-9CE0-6168-BC1FD0018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285" y="428911"/>
            <a:ext cx="7772400" cy="2117962"/>
          </a:xfrm>
          <a:prstGeom prst="rect">
            <a:avLst/>
          </a:prstGeom>
        </p:spPr>
      </p:pic>
    </p:spTree>
    <p:extLst>
      <p:ext uri="{BB962C8B-B14F-4D97-AF65-F5344CB8AC3E}">
        <p14:creationId xmlns:p14="http://schemas.microsoft.com/office/powerpoint/2010/main" val="2682380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Institutional Review Board (IRB)</a:t>
            </a:r>
          </a:p>
        </p:txBody>
      </p:sp>
      <p:sp>
        <p:nvSpPr>
          <p:cNvPr id="4" name="TextBox 3">
            <a:extLst>
              <a:ext uri="{FF2B5EF4-FFF2-40B4-BE49-F238E27FC236}">
                <a16:creationId xmlns:a16="http://schemas.microsoft.com/office/drawing/2014/main" id="{E45915CB-E65B-CB28-F146-766C1E997371}"/>
              </a:ext>
            </a:extLst>
          </p:cNvPr>
          <p:cNvSpPr txBox="1"/>
          <p:nvPr/>
        </p:nvSpPr>
        <p:spPr>
          <a:xfrm>
            <a:off x="6610896" y="1501041"/>
            <a:ext cx="4473036" cy="2308324"/>
          </a:xfrm>
          <a:prstGeom prst="rect">
            <a:avLst/>
          </a:prstGeom>
          <a:noFill/>
        </p:spPr>
        <p:txBody>
          <a:bodyPr wrap="square" rtlCol="0">
            <a:spAutoFit/>
          </a:bodyPr>
          <a:lstStyle/>
          <a:p>
            <a:r>
              <a:rPr lang="en-US" b="1" dirty="0">
                <a:latin typeface="Montserrat" panose="00000500000000000000" pitchFamily="50" charset="0"/>
              </a:rPr>
              <a:t>Ann Johnson, Director</a:t>
            </a:r>
          </a:p>
          <a:p>
            <a:r>
              <a:rPr lang="en-US" dirty="0">
                <a:latin typeface="Montserrat" panose="00000500000000000000" pitchFamily="50" charset="0"/>
              </a:rPr>
              <a:t>Phone: (385)419-0712</a:t>
            </a:r>
          </a:p>
          <a:p>
            <a:r>
              <a:rPr lang="en-US" dirty="0">
                <a:latin typeface="Montserrat" panose="00000500000000000000" pitchFamily="50" charset="0"/>
              </a:rPr>
              <a:t>Email: </a:t>
            </a:r>
            <a:r>
              <a:rPr lang="en-US" dirty="0">
                <a:latin typeface="Montserrat" panose="00000500000000000000" pitchFamily="50" charset="0"/>
                <a:hlinkClick r:id="rId3"/>
              </a:rPr>
              <a:t>ann.johnson@hsc.utah.edu</a:t>
            </a:r>
            <a:r>
              <a:rPr lang="en-US" dirty="0">
                <a:latin typeface="Montserrat" panose="00000500000000000000" pitchFamily="50" charset="0"/>
              </a:rPr>
              <a:t> </a:t>
            </a:r>
          </a:p>
          <a:p>
            <a:endParaRPr lang="en-US" dirty="0">
              <a:latin typeface="Montserrat" panose="00000500000000000000" pitchFamily="50" charset="0"/>
            </a:endParaRPr>
          </a:p>
          <a:p>
            <a:r>
              <a:rPr lang="en-US" b="1" dirty="0">
                <a:latin typeface="Montserrat" panose="00000500000000000000" pitchFamily="50" charset="0"/>
              </a:rPr>
              <a:t>Annie Risenmay, Associate Director</a:t>
            </a:r>
            <a:endParaRPr lang="en-US" dirty="0">
              <a:latin typeface="Montserrat" panose="00000500000000000000" pitchFamily="50" charset="0"/>
            </a:endParaRPr>
          </a:p>
          <a:p>
            <a:r>
              <a:rPr lang="en-US" dirty="0">
                <a:latin typeface="Montserrat" panose="00000500000000000000" pitchFamily="50" charset="0"/>
              </a:rPr>
              <a:t>Phone: (801)587-9137</a:t>
            </a:r>
          </a:p>
          <a:p>
            <a:r>
              <a:rPr lang="en-US" dirty="0">
                <a:latin typeface="Montserrat" panose="00000500000000000000" pitchFamily="50" charset="0"/>
              </a:rPr>
              <a:t>Email: </a:t>
            </a:r>
            <a:r>
              <a:rPr lang="en-US" dirty="0">
                <a:latin typeface="Montserrat" panose="00000500000000000000" pitchFamily="50" charset="0"/>
                <a:hlinkClick r:id="rId4"/>
              </a:rPr>
              <a:t>annie.risenmay@hsc.utah.edu</a:t>
            </a:r>
            <a:r>
              <a:rPr lang="en-US" dirty="0">
                <a:latin typeface="Montserrat" panose="00000500000000000000" pitchFamily="50" charset="0"/>
              </a:rPr>
              <a:t> </a:t>
            </a:r>
          </a:p>
          <a:p>
            <a:endParaRPr lang="en-US" dirty="0">
              <a:latin typeface="Montserrat" panose="00000500000000000000" pitchFamily="50" charset="0"/>
            </a:endParaRPr>
          </a:p>
        </p:txBody>
      </p:sp>
      <p:sp>
        <p:nvSpPr>
          <p:cNvPr id="3" name="TextBox 2">
            <a:extLst>
              <a:ext uri="{FF2B5EF4-FFF2-40B4-BE49-F238E27FC236}">
                <a16:creationId xmlns:a16="http://schemas.microsoft.com/office/drawing/2014/main" id="{A9350B17-94D8-C3C7-D2BC-4B5047FF4E73}"/>
              </a:ext>
            </a:extLst>
          </p:cNvPr>
          <p:cNvSpPr txBox="1"/>
          <p:nvPr/>
        </p:nvSpPr>
        <p:spPr>
          <a:xfrm>
            <a:off x="1108068" y="1502688"/>
            <a:ext cx="5119581" cy="5355312"/>
          </a:xfrm>
          <a:prstGeom prst="rect">
            <a:avLst/>
          </a:prstGeom>
          <a:noFill/>
        </p:spPr>
        <p:txBody>
          <a:bodyPr wrap="square" rtlCol="0">
            <a:spAutoFit/>
          </a:bodyPr>
          <a:lstStyle/>
          <a:p>
            <a:r>
              <a:rPr lang="en-US" b="1" dirty="0">
                <a:latin typeface="Montserrat" panose="00000500000000000000" pitchFamily="50" charset="0"/>
              </a:rPr>
              <a:t>Mark Eliason, MD, Chair</a:t>
            </a:r>
            <a:endParaRPr lang="en-US" dirty="0">
              <a:latin typeface="Montserrat" panose="00000500000000000000" pitchFamily="50" charset="0"/>
            </a:endParaRPr>
          </a:p>
          <a:p>
            <a:r>
              <a:rPr lang="en-US" dirty="0">
                <a:latin typeface="Montserrat" panose="00000500000000000000" pitchFamily="50" charset="0"/>
              </a:rPr>
              <a:t>Professor, Dermatology</a:t>
            </a:r>
          </a:p>
          <a:p>
            <a:endParaRPr lang="en-US" dirty="0">
              <a:latin typeface="Montserrat" panose="00000500000000000000" pitchFamily="50" charset="0"/>
            </a:endParaRPr>
          </a:p>
          <a:p>
            <a:r>
              <a:rPr lang="en-US" b="1" dirty="0">
                <a:latin typeface="Montserrat" panose="00000500000000000000" pitchFamily="50" charset="0"/>
              </a:rPr>
              <a:t>Ruth Gerritsen-McKane, PhD, Chair</a:t>
            </a:r>
            <a:endParaRPr lang="en-US" dirty="0">
              <a:latin typeface="Montserrat" panose="00000500000000000000" pitchFamily="50" charset="0"/>
            </a:endParaRPr>
          </a:p>
          <a:p>
            <a:r>
              <a:rPr lang="en-US" dirty="0">
                <a:latin typeface="Montserrat" panose="00000500000000000000" pitchFamily="50" charset="0"/>
              </a:rPr>
              <a:t>Professor Emeritus, College of Social Work</a:t>
            </a:r>
          </a:p>
          <a:p>
            <a:endParaRPr lang="en-US" b="1" dirty="0">
              <a:latin typeface="Montserrat" panose="00000500000000000000" pitchFamily="50" charset="0"/>
            </a:endParaRPr>
          </a:p>
          <a:p>
            <a:r>
              <a:rPr lang="en-US" b="1" dirty="0">
                <a:latin typeface="Montserrat" panose="00000500000000000000" pitchFamily="50" charset="0"/>
              </a:rPr>
              <a:t>Richard Lemons, MD, PhD, Chair</a:t>
            </a:r>
            <a:endParaRPr lang="en-US" dirty="0">
              <a:latin typeface="Montserrat" panose="00000500000000000000" pitchFamily="50" charset="0"/>
            </a:endParaRPr>
          </a:p>
          <a:p>
            <a:r>
              <a:rPr lang="en-US" dirty="0">
                <a:latin typeface="Montserrat" panose="00000500000000000000" pitchFamily="50" charset="0"/>
              </a:rPr>
              <a:t>Professor/Medical Director/Chief, Pediatric Hematology/Oncology</a:t>
            </a:r>
          </a:p>
          <a:p>
            <a:endParaRPr lang="en-US" dirty="0">
              <a:latin typeface="Montserrat" panose="00000500000000000000" pitchFamily="50" charset="0"/>
            </a:endParaRPr>
          </a:p>
          <a:p>
            <a:r>
              <a:rPr lang="en-US" b="1" dirty="0">
                <a:latin typeface="Montserrat" panose="00000500000000000000" pitchFamily="50" charset="0"/>
              </a:rPr>
              <a:t>Kathy Peterson, MD, MSCI, Vice Chair</a:t>
            </a:r>
          </a:p>
          <a:p>
            <a:r>
              <a:rPr lang="en-US" dirty="0">
                <a:latin typeface="Montserrat" panose="00000500000000000000" pitchFamily="50" charset="0"/>
              </a:rPr>
              <a:t>Professor, Gastroenterology</a:t>
            </a:r>
          </a:p>
          <a:p>
            <a:endParaRPr lang="en-US" dirty="0">
              <a:latin typeface="Montserrat" panose="00000500000000000000" pitchFamily="50" charset="0"/>
            </a:endParaRPr>
          </a:p>
          <a:p>
            <a:r>
              <a:rPr lang="en-US" b="1" dirty="0">
                <a:latin typeface="Montserrat" panose="00000500000000000000" pitchFamily="50" charset="0"/>
              </a:rPr>
              <a:t>Jerry </a:t>
            </a:r>
            <a:r>
              <a:rPr lang="en-US" b="1" dirty="0" err="1">
                <a:latin typeface="Montserrat" panose="00000500000000000000" pitchFamily="50" charset="0"/>
              </a:rPr>
              <a:t>Treiman</a:t>
            </a:r>
            <a:r>
              <a:rPr lang="en-US" b="1" dirty="0">
                <a:latin typeface="Montserrat" panose="00000500000000000000" pitchFamily="50" charset="0"/>
              </a:rPr>
              <a:t>, MD, Vice Chair</a:t>
            </a:r>
          </a:p>
          <a:p>
            <a:r>
              <a:rPr lang="en-US" dirty="0">
                <a:latin typeface="Montserrat" panose="00000500000000000000" pitchFamily="50" charset="0"/>
              </a:rPr>
              <a:t>Professor of Surgery; VASLCHC</a:t>
            </a:r>
          </a:p>
          <a:p>
            <a:endParaRPr lang="en-US" dirty="0">
              <a:latin typeface="Montserrat" panose="00000500000000000000" pitchFamily="50" charset="0"/>
            </a:endParaRPr>
          </a:p>
          <a:p>
            <a:r>
              <a:rPr lang="en-US" b="1" dirty="0">
                <a:latin typeface="Montserrat" panose="00000500000000000000" pitchFamily="50" charset="0"/>
              </a:rPr>
              <a:t>Paul White, PhD, Vice Chair</a:t>
            </a:r>
          </a:p>
          <a:p>
            <a:r>
              <a:rPr lang="en-US" dirty="0">
                <a:latin typeface="Montserrat" panose="00000500000000000000" pitchFamily="50" charset="0"/>
              </a:rPr>
              <a:t>Associate Professor, Psychology</a:t>
            </a:r>
          </a:p>
          <a:p>
            <a:r>
              <a:rPr lang="en-US" dirty="0">
                <a:latin typeface="Montserrat" panose="00000500000000000000" pitchFamily="50" charset="0"/>
              </a:rPr>
              <a:t>    </a:t>
            </a:r>
          </a:p>
        </p:txBody>
      </p:sp>
      <p:pic>
        <p:nvPicPr>
          <p:cNvPr id="8" name="Picture 7">
            <a:extLst>
              <a:ext uri="{FF2B5EF4-FFF2-40B4-BE49-F238E27FC236}">
                <a16:creationId xmlns:a16="http://schemas.microsoft.com/office/drawing/2014/main" id="{9D858BBC-7937-E1ED-63A2-745308FEF073}"/>
              </a:ext>
            </a:extLst>
          </p:cNvPr>
          <p:cNvPicPr>
            <a:picLocks noChangeAspect="1"/>
          </p:cNvPicPr>
          <p:nvPr/>
        </p:nvPicPr>
        <p:blipFill>
          <a:blip r:embed="rId5"/>
          <a:stretch>
            <a:fillRect/>
          </a:stretch>
        </p:blipFill>
        <p:spPr>
          <a:xfrm>
            <a:off x="348347" y="1502689"/>
            <a:ext cx="674208" cy="674208"/>
          </a:xfrm>
          <a:prstGeom prst="rect">
            <a:avLst/>
          </a:prstGeom>
        </p:spPr>
      </p:pic>
      <p:pic>
        <p:nvPicPr>
          <p:cNvPr id="10" name="Picture 9">
            <a:extLst>
              <a:ext uri="{FF2B5EF4-FFF2-40B4-BE49-F238E27FC236}">
                <a16:creationId xmlns:a16="http://schemas.microsoft.com/office/drawing/2014/main" id="{930692FD-18F4-A476-8441-7EBE829B9A29}"/>
              </a:ext>
            </a:extLst>
          </p:cNvPr>
          <p:cNvPicPr>
            <a:picLocks noChangeAspect="1"/>
          </p:cNvPicPr>
          <p:nvPr/>
        </p:nvPicPr>
        <p:blipFill>
          <a:blip r:embed="rId6"/>
          <a:stretch>
            <a:fillRect/>
          </a:stretch>
        </p:blipFill>
        <p:spPr>
          <a:xfrm>
            <a:off x="338944" y="2341616"/>
            <a:ext cx="670618" cy="674429"/>
          </a:xfrm>
          <a:prstGeom prst="rect">
            <a:avLst/>
          </a:prstGeom>
        </p:spPr>
      </p:pic>
      <p:pic>
        <p:nvPicPr>
          <p:cNvPr id="12" name="Picture 11">
            <a:extLst>
              <a:ext uri="{FF2B5EF4-FFF2-40B4-BE49-F238E27FC236}">
                <a16:creationId xmlns:a16="http://schemas.microsoft.com/office/drawing/2014/main" id="{B4EC2DAC-3461-034F-8E39-0E1D4FC35DFD}"/>
              </a:ext>
            </a:extLst>
          </p:cNvPr>
          <p:cNvPicPr>
            <a:picLocks noChangeAspect="1"/>
          </p:cNvPicPr>
          <p:nvPr/>
        </p:nvPicPr>
        <p:blipFill>
          <a:blip r:embed="rId7"/>
          <a:stretch>
            <a:fillRect/>
          </a:stretch>
        </p:blipFill>
        <p:spPr>
          <a:xfrm>
            <a:off x="348346" y="3259826"/>
            <a:ext cx="666808" cy="670618"/>
          </a:xfrm>
          <a:prstGeom prst="rect">
            <a:avLst/>
          </a:prstGeom>
        </p:spPr>
      </p:pic>
      <p:pic>
        <p:nvPicPr>
          <p:cNvPr id="14" name="Picture 13">
            <a:extLst>
              <a:ext uri="{FF2B5EF4-FFF2-40B4-BE49-F238E27FC236}">
                <a16:creationId xmlns:a16="http://schemas.microsoft.com/office/drawing/2014/main" id="{E9DBD52C-C0F0-0653-B05B-6E4D6A02DE9C}"/>
              </a:ext>
            </a:extLst>
          </p:cNvPr>
          <p:cNvPicPr>
            <a:picLocks noChangeAspect="1"/>
          </p:cNvPicPr>
          <p:nvPr/>
        </p:nvPicPr>
        <p:blipFill>
          <a:blip r:embed="rId8"/>
          <a:stretch>
            <a:fillRect/>
          </a:stretch>
        </p:blipFill>
        <p:spPr>
          <a:xfrm>
            <a:off x="338944" y="4234258"/>
            <a:ext cx="666808" cy="670618"/>
          </a:xfrm>
          <a:prstGeom prst="rect">
            <a:avLst/>
          </a:prstGeom>
        </p:spPr>
      </p:pic>
      <p:pic>
        <p:nvPicPr>
          <p:cNvPr id="16" name="Picture 15">
            <a:extLst>
              <a:ext uri="{FF2B5EF4-FFF2-40B4-BE49-F238E27FC236}">
                <a16:creationId xmlns:a16="http://schemas.microsoft.com/office/drawing/2014/main" id="{C61A3BA0-38DC-04BA-8364-67A734156081}"/>
              </a:ext>
            </a:extLst>
          </p:cNvPr>
          <p:cNvPicPr>
            <a:picLocks noChangeAspect="1"/>
          </p:cNvPicPr>
          <p:nvPr/>
        </p:nvPicPr>
        <p:blipFill>
          <a:blip r:embed="rId9"/>
          <a:stretch>
            <a:fillRect/>
          </a:stretch>
        </p:blipFill>
        <p:spPr>
          <a:xfrm>
            <a:off x="338944" y="5871947"/>
            <a:ext cx="666808" cy="674429"/>
          </a:xfrm>
          <a:prstGeom prst="rect">
            <a:avLst/>
          </a:prstGeom>
        </p:spPr>
      </p:pic>
      <p:pic>
        <p:nvPicPr>
          <p:cNvPr id="18" name="Picture 17">
            <a:extLst>
              <a:ext uri="{FF2B5EF4-FFF2-40B4-BE49-F238E27FC236}">
                <a16:creationId xmlns:a16="http://schemas.microsoft.com/office/drawing/2014/main" id="{4BB1F926-C12B-BB4E-3A1A-D8376B1FEDCD}"/>
              </a:ext>
            </a:extLst>
          </p:cNvPr>
          <p:cNvPicPr>
            <a:picLocks noChangeAspect="1"/>
          </p:cNvPicPr>
          <p:nvPr/>
        </p:nvPicPr>
        <p:blipFill>
          <a:blip r:embed="rId10"/>
          <a:stretch>
            <a:fillRect/>
          </a:stretch>
        </p:blipFill>
        <p:spPr>
          <a:xfrm>
            <a:off x="-1018340" y="4150202"/>
            <a:ext cx="725523" cy="670619"/>
          </a:xfrm>
          <a:prstGeom prst="rect">
            <a:avLst/>
          </a:prstGeom>
        </p:spPr>
      </p:pic>
      <p:pic>
        <p:nvPicPr>
          <p:cNvPr id="6" name="Picture 5">
            <a:extLst>
              <a:ext uri="{FF2B5EF4-FFF2-40B4-BE49-F238E27FC236}">
                <a16:creationId xmlns:a16="http://schemas.microsoft.com/office/drawing/2014/main" id="{F50AD5F6-7B12-2014-802B-01A5C6526AF8}"/>
              </a:ext>
            </a:extLst>
          </p:cNvPr>
          <p:cNvPicPr>
            <a:picLocks noChangeAspect="1"/>
          </p:cNvPicPr>
          <p:nvPr/>
        </p:nvPicPr>
        <p:blipFill>
          <a:blip r:embed="rId11"/>
          <a:stretch>
            <a:fillRect/>
          </a:stretch>
        </p:blipFill>
        <p:spPr>
          <a:xfrm>
            <a:off x="338944" y="5043777"/>
            <a:ext cx="666808" cy="659187"/>
          </a:xfrm>
          <a:prstGeom prst="rect">
            <a:avLst/>
          </a:prstGeom>
        </p:spPr>
      </p:pic>
    </p:spTree>
    <p:extLst>
      <p:ext uri="{BB962C8B-B14F-4D97-AF65-F5344CB8AC3E}">
        <p14:creationId xmlns:p14="http://schemas.microsoft.com/office/powerpoint/2010/main" val="2826330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029AB-3690-B70F-77D5-E216141C61B2}"/>
              </a:ext>
            </a:extLst>
          </p:cNvPr>
          <p:cNvSpPr txBox="1"/>
          <p:nvPr/>
        </p:nvSpPr>
        <p:spPr>
          <a:xfrm>
            <a:off x="1410681" y="717234"/>
            <a:ext cx="4925464" cy="609397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ontserrat" panose="00000500000000000000" pitchFamily="50" charset="0"/>
              </a:rPr>
              <a:t>We have actively pursued Justice, Equity, Diversity &amp; Inclusion (JEDI) work by continuing to develop a panel of community members, </a:t>
            </a:r>
            <a:r>
              <a:rPr lang="en-US" b="1" dirty="0">
                <a:latin typeface="Montserrat" panose="00000500000000000000" pitchFamily="50" charset="0"/>
              </a:rPr>
              <a:t>Panel C</a:t>
            </a:r>
            <a:r>
              <a:rPr lang="en-US" dirty="0">
                <a:latin typeface="Montserrat" panose="00000500000000000000" pitchFamily="50" charset="0"/>
              </a:rPr>
              <a:t>. This group helps inform IRB practices and policy from a community perspective.</a:t>
            </a:r>
          </a:p>
          <a:p>
            <a:endParaRPr lang="en-US" sz="600"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We implemented a </a:t>
            </a:r>
            <a:r>
              <a:rPr lang="en-US" dirty="0">
                <a:latin typeface="Montserrat" panose="00000500000000000000" pitchFamily="50" charset="0"/>
                <a:hlinkClick r:id="rId3"/>
              </a:rPr>
              <a:t>new policy</a:t>
            </a:r>
            <a:r>
              <a:rPr lang="en-US" dirty="0">
                <a:latin typeface="Montserrat" panose="00000500000000000000" pitchFamily="50" charset="0"/>
              </a:rPr>
              <a:t> that will make research more </a:t>
            </a:r>
            <a:r>
              <a:rPr lang="en-US" b="1" dirty="0">
                <a:latin typeface="Montserrat" panose="00000500000000000000" pitchFamily="50" charset="0"/>
              </a:rPr>
              <a:t>inclusive of individuals who speak Spanish</a:t>
            </a:r>
            <a:r>
              <a:rPr lang="en-US" dirty="0">
                <a:latin typeface="Montserrat" panose="00000500000000000000" pitchFamily="50" charset="0"/>
              </a:rPr>
              <a:t>, requiring most new prospective studies to have translated materials for these potential participants.</a:t>
            </a:r>
          </a:p>
          <a:p>
            <a:endParaRPr lang="en-US" sz="600"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We continue requiring all studies without an expiration date to provide information about study status annually via our </a:t>
            </a:r>
            <a:r>
              <a:rPr lang="en-US" b="1" dirty="0">
                <a:latin typeface="Montserrat" panose="00000500000000000000" pitchFamily="50" charset="0"/>
                <a:hlinkClick r:id="rId4"/>
              </a:rPr>
              <a:t>HRPP Progress Update</a:t>
            </a:r>
            <a:r>
              <a:rPr lang="en-US" dirty="0">
                <a:latin typeface="Montserrat" panose="00000500000000000000" pitchFamily="50" charset="0"/>
              </a:rPr>
              <a:t> application.</a:t>
            </a:r>
          </a:p>
          <a:p>
            <a:endParaRPr lang="en-US" sz="600"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Please see our </a:t>
            </a:r>
            <a:r>
              <a:rPr lang="en-US" b="1" dirty="0">
                <a:latin typeface="Montserrat" panose="00000500000000000000" pitchFamily="50" charset="0"/>
                <a:hlinkClick r:id="rId5"/>
              </a:rPr>
              <a:t>Publications and Posters</a:t>
            </a:r>
            <a:r>
              <a:rPr lang="en-US" b="1" dirty="0">
                <a:latin typeface="Montserrat" panose="00000500000000000000" pitchFamily="50" charset="0"/>
              </a:rPr>
              <a:t> </a:t>
            </a:r>
            <a:r>
              <a:rPr lang="en-US" dirty="0">
                <a:latin typeface="Montserrat" panose="00000500000000000000" pitchFamily="50" charset="0"/>
              </a:rPr>
              <a:t>page for updates on our involvement in the IRB community.</a:t>
            </a:r>
          </a:p>
        </p:txBody>
      </p:sp>
      <p:sp>
        <p:nvSpPr>
          <p:cNvPr id="2" name="TextBox 1">
            <a:extLst>
              <a:ext uri="{FF2B5EF4-FFF2-40B4-BE49-F238E27FC236}">
                <a16:creationId xmlns:a16="http://schemas.microsoft.com/office/drawing/2014/main" id="{C415593D-03FC-655F-AD45-C519D148E539}"/>
              </a:ext>
            </a:extLst>
          </p:cNvPr>
          <p:cNvSpPr txBox="1"/>
          <p:nvPr/>
        </p:nvSpPr>
        <p:spPr>
          <a:xfrm>
            <a:off x="6650180" y="717234"/>
            <a:ext cx="5027063" cy="470898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ontserrat" panose="00000500000000000000" pitchFamily="50" charset="0"/>
              </a:rPr>
              <a:t>April 1, 2024: The IRB will require all previously approved, prospective studies with participant interaction conducted by UU investigators within Utah to </a:t>
            </a:r>
            <a:r>
              <a:rPr lang="en-US" b="1" dirty="0">
                <a:latin typeface="Montserrat" panose="00000500000000000000" pitchFamily="50" charset="0"/>
                <a:hlinkClick r:id="rId6"/>
              </a:rPr>
              <a:t>adopt the Spanish-speaking inclusion policy</a:t>
            </a:r>
            <a:r>
              <a:rPr lang="en-US" dirty="0">
                <a:latin typeface="Montserrat" panose="00000500000000000000" pitchFamily="50" charset="0"/>
              </a:rPr>
              <a:t>. </a:t>
            </a:r>
          </a:p>
          <a:p>
            <a:endParaRPr lang="en-US" sz="600"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We intend to engage our Panel C members in </a:t>
            </a:r>
            <a:r>
              <a:rPr lang="en-US" b="1" dirty="0">
                <a:latin typeface="Montserrat" panose="00000500000000000000" pitchFamily="50" charset="0"/>
              </a:rPr>
              <a:t>health literacy training</a:t>
            </a:r>
            <a:r>
              <a:rPr lang="en-US" dirty="0">
                <a:latin typeface="Montserrat" panose="00000500000000000000" pitchFamily="50" charset="0"/>
              </a:rPr>
              <a:t>, focusing on participant-facing documents and concise summaries in consent forms.</a:t>
            </a:r>
          </a:p>
          <a:p>
            <a:endParaRPr lang="en-US" sz="600"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Plans are in the works for a second </a:t>
            </a:r>
            <a:r>
              <a:rPr lang="en-US" b="1" dirty="0">
                <a:latin typeface="Montserrat" panose="00000500000000000000" pitchFamily="50" charset="0"/>
              </a:rPr>
              <a:t>Utah Community Research Ethics (UCRE) conference.</a:t>
            </a:r>
            <a:r>
              <a:rPr lang="en-US" dirty="0">
                <a:latin typeface="Montserrat" panose="00000500000000000000" pitchFamily="50" charset="0"/>
              </a:rPr>
              <a:t> Watch for announcements and registration information.</a:t>
            </a:r>
          </a:p>
        </p:txBody>
      </p:sp>
      <p:sp>
        <p:nvSpPr>
          <p:cNvPr id="4" name="TextBox 3">
            <a:extLst>
              <a:ext uri="{FF2B5EF4-FFF2-40B4-BE49-F238E27FC236}">
                <a16:creationId xmlns:a16="http://schemas.microsoft.com/office/drawing/2014/main" id="{04AB20A9-2FF5-E372-A33D-517B5E457F50}"/>
              </a:ext>
            </a:extLst>
          </p:cNvPr>
          <p:cNvSpPr txBox="1"/>
          <p:nvPr/>
        </p:nvSpPr>
        <p:spPr>
          <a:xfrm>
            <a:off x="1410681" y="203152"/>
            <a:ext cx="4833100" cy="430887"/>
          </a:xfrm>
          <a:prstGeom prst="rect">
            <a:avLst/>
          </a:prstGeom>
          <a:noFill/>
        </p:spPr>
        <p:txBody>
          <a:bodyPr wrap="square" rtlCol="0">
            <a:spAutoFit/>
          </a:bodyPr>
          <a:lstStyle/>
          <a:p>
            <a:r>
              <a:rPr lang="en-US" sz="2200" b="1" dirty="0">
                <a:latin typeface="Montserrat" panose="00000500000000000000" pitchFamily="50" charset="0"/>
              </a:rPr>
              <a:t>2023 IRB Accomplishments</a:t>
            </a:r>
          </a:p>
        </p:txBody>
      </p:sp>
      <p:sp>
        <p:nvSpPr>
          <p:cNvPr id="7" name="TextBox 6">
            <a:extLst>
              <a:ext uri="{FF2B5EF4-FFF2-40B4-BE49-F238E27FC236}">
                <a16:creationId xmlns:a16="http://schemas.microsoft.com/office/drawing/2014/main" id="{2B67CEB4-EE86-CF18-4D87-98FA31D4394D}"/>
              </a:ext>
            </a:extLst>
          </p:cNvPr>
          <p:cNvSpPr txBox="1"/>
          <p:nvPr/>
        </p:nvSpPr>
        <p:spPr>
          <a:xfrm>
            <a:off x="6650180" y="203152"/>
            <a:ext cx="6096000" cy="430887"/>
          </a:xfrm>
          <a:prstGeom prst="rect">
            <a:avLst/>
          </a:prstGeom>
          <a:noFill/>
        </p:spPr>
        <p:txBody>
          <a:bodyPr wrap="square">
            <a:spAutoFit/>
          </a:bodyPr>
          <a:lstStyle/>
          <a:p>
            <a:r>
              <a:rPr lang="en-US" sz="2200" b="1" dirty="0">
                <a:latin typeface="Montserrat" panose="00000500000000000000" pitchFamily="50" charset="0"/>
              </a:rPr>
              <a:t>2024 IRB Updates &amp; Notifications</a:t>
            </a:r>
          </a:p>
        </p:txBody>
      </p:sp>
    </p:spTree>
    <p:extLst>
      <p:ext uri="{BB962C8B-B14F-4D97-AF65-F5344CB8AC3E}">
        <p14:creationId xmlns:p14="http://schemas.microsoft.com/office/powerpoint/2010/main" val="315110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1938992"/>
          </a:xfrm>
          <a:prstGeom prst="rect">
            <a:avLst/>
          </a:prstGeom>
          <a:noFill/>
        </p:spPr>
        <p:txBody>
          <a:bodyPr wrap="square" rtlCol="0">
            <a:spAutoFit/>
          </a:bodyPr>
          <a:lstStyle/>
          <a:p>
            <a:pPr algn="ctr"/>
            <a:r>
              <a:rPr lang="en-US" sz="2400" b="1" dirty="0">
                <a:latin typeface="Montserrat" panose="00000500000000000000" pitchFamily="50" charset="0"/>
              </a:rPr>
              <a:t>Sadie Gabler, Director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Participant.advocate@hsc.utah.edu</a:t>
            </a:r>
            <a:r>
              <a:rPr lang="en-US" sz="2400" dirty="0">
                <a:latin typeface="Montserrat" panose="00000500000000000000" pitchFamily="50" charset="0"/>
              </a:rPr>
              <a:t>.</a:t>
            </a:r>
          </a:p>
          <a:p>
            <a:pPr algn="ctr"/>
            <a:endParaRPr lang="en-US" sz="2400" dirty="0">
              <a:latin typeface="Montserrat" panose="00000500000000000000" pitchFamily="50" charset="0"/>
            </a:endParaRPr>
          </a:p>
          <a:p>
            <a:pPr algn="ctr"/>
            <a:r>
              <a:rPr lang="en-US" sz="2400" dirty="0">
                <a:latin typeface="Montserrat" panose="00000500000000000000" pitchFamily="50" charset="0"/>
              </a:rPr>
              <a:t>801-581-3803</a:t>
            </a:r>
          </a:p>
        </p:txBody>
      </p:sp>
      <p:pic>
        <p:nvPicPr>
          <p:cNvPr id="4" name="Picture 3" descr="A red and white logo&#10;&#10;Description automatically generated">
            <a:extLst>
              <a:ext uri="{FF2B5EF4-FFF2-40B4-BE49-F238E27FC236}">
                <a16:creationId xmlns:a16="http://schemas.microsoft.com/office/drawing/2014/main" id="{6D8C0151-10E1-970C-BED0-FFEFE45E2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382139"/>
            <a:ext cx="7772400" cy="2094320"/>
          </a:xfrm>
          <a:prstGeom prst="rect">
            <a:avLst/>
          </a:prstGeom>
        </p:spPr>
      </p:pic>
    </p:spTree>
    <p:extLst>
      <p:ext uri="{BB962C8B-B14F-4D97-AF65-F5344CB8AC3E}">
        <p14:creationId xmlns:p14="http://schemas.microsoft.com/office/powerpoint/2010/main" val="393338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595604" y="0"/>
            <a:ext cx="10515600" cy="1325563"/>
          </a:xfrm>
        </p:spPr>
        <p:txBody>
          <a:bodyPr>
            <a:normAutofit/>
          </a:bodyPr>
          <a:lstStyle/>
          <a:p>
            <a:r>
              <a:rPr lang="en-US" sz="4000" dirty="0">
                <a:latin typeface="Montserrat SemiBold" panose="00000700000000000000" pitchFamily="50" charset="0"/>
              </a:rPr>
              <a:t>ORIC Overview</a:t>
            </a:r>
          </a:p>
        </p:txBody>
      </p:sp>
      <p:sp>
        <p:nvSpPr>
          <p:cNvPr id="3" name="Content Placeholder 2">
            <a:extLst>
              <a:ext uri="{FF2B5EF4-FFF2-40B4-BE49-F238E27FC236}">
                <a16:creationId xmlns:a16="http://schemas.microsoft.com/office/drawing/2014/main" id="{11274600-8971-8F20-BE13-3E3774F7BCEF}"/>
              </a:ext>
            </a:extLst>
          </p:cNvPr>
          <p:cNvSpPr>
            <a:spLocks noGrp="1"/>
          </p:cNvSpPr>
          <p:nvPr>
            <p:ph idx="1"/>
          </p:nvPr>
        </p:nvSpPr>
        <p:spPr>
          <a:xfrm>
            <a:off x="838200" y="1502228"/>
            <a:ext cx="10515600" cy="4926563"/>
          </a:xfrm>
        </p:spPr>
        <p:txBody>
          <a:bodyPr>
            <a:normAutofit/>
          </a:bodyPr>
          <a:lstStyle/>
          <a:p>
            <a:r>
              <a:rPr lang="en-US" dirty="0"/>
              <a:t>Mission Statement</a:t>
            </a:r>
          </a:p>
          <a:p>
            <a:pPr marL="0" indent="0">
              <a:buNone/>
            </a:pPr>
            <a:r>
              <a:rPr lang="en-US" dirty="0"/>
              <a:t>	</a:t>
            </a:r>
            <a:r>
              <a:rPr lang="en-US" i="1" dirty="0"/>
              <a:t>Advancing research integrity and compliance through 	developing, demonstrating, and disseminating innovative 	processes, tools and outreach that improve scientific outcomes, 	transparency and accountability through the translational 	research continuum</a:t>
            </a:r>
          </a:p>
          <a:p>
            <a:r>
              <a:rPr lang="en-US" dirty="0"/>
              <a:t>Objectives</a:t>
            </a:r>
          </a:p>
          <a:p>
            <a:pPr lvl="1"/>
            <a:r>
              <a:rPr lang="en-US" dirty="0"/>
              <a:t>Promote research integrity &amp; responsible conduct of research across campus</a:t>
            </a:r>
          </a:p>
          <a:p>
            <a:pPr lvl="1"/>
            <a:r>
              <a:rPr lang="en-US" dirty="0"/>
              <a:t>Manage compliance in the research landscape by keeping current with university, state, and federal regulations</a:t>
            </a:r>
          </a:p>
          <a:p>
            <a:pPr lvl="1"/>
            <a:r>
              <a:rPr lang="en-US" dirty="0"/>
              <a:t>Provide policies, rules, and guidance on new federal and state requirements</a:t>
            </a:r>
          </a:p>
        </p:txBody>
      </p:sp>
    </p:spTree>
    <p:extLst>
      <p:ext uri="{BB962C8B-B14F-4D97-AF65-F5344CB8AC3E}">
        <p14:creationId xmlns:p14="http://schemas.microsoft.com/office/powerpoint/2010/main" val="3959885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fontScale="90000"/>
          </a:bodyPr>
          <a:lstStyle/>
          <a:p>
            <a:r>
              <a:rPr lang="en-US" sz="4000" b="1" dirty="0">
                <a:latin typeface="Montserrat SemiBold" panose="00000700000000000000" pitchFamily="50" charset="0"/>
              </a:rPr>
              <a:t>Office of Research Participant Advocacy</a:t>
            </a:r>
          </a:p>
        </p:txBody>
      </p:sp>
      <p:pic>
        <p:nvPicPr>
          <p:cNvPr id="4" name="Picture 3" descr="A close-up of words&#10;&#10;Description automatically generated">
            <a:extLst>
              <a:ext uri="{FF2B5EF4-FFF2-40B4-BE49-F238E27FC236}">
                <a16:creationId xmlns:a16="http://schemas.microsoft.com/office/drawing/2014/main" id="{DC4222D0-911B-984C-9BE8-8DCEF4DF4255}"/>
              </a:ext>
            </a:extLst>
          </p:cNvPr>
          <p:cNvPicPr>
            <a:picLocks noChangeAspect="1"/>
          </p:cNvPicPr>
          <p:nvPr/>
        </p:nvPicPr>
        <p:blipFill>
          <a:blip r:embed="rId3"/>
          <a:stretch>
            <a:fillRect/>
          </a:stretch>
        </p:blipFill>
        <p:spPr>
          <a:xfrm>
            <a:off x="9277363" y="1348095"/>
            <a:ext cx="2119630" cy="1079500"/>
          </a:xfrm>
          <a:prstGeom prst="rect">
            <a:avLst/>
          </a:prstGeom>
        </p:spPr>
      </p:pic>
      <p:pic>
        <p:nvPicPr>
          <p:cNvPr id="17" name="Picture 16" descr="A cartoon of a person in a red cape&#10;&#10;Description automatically generated">
            <a:extLst>
              <a:ext uri="{FF2B5EF4-FFF2-40B4-BE49-F238E27FC236}">
                <a16:creationId xmlns:a16="http://schemas.microsoft.com/office/drawing/2014/main" id="{F3954BAF-799D-3722-5162-88AA08ADA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01" y="2625325"/>
            <a:ext cx="1712685" cy="1323439"/>
          </a:xfrm>
          <a:prstGeom prst="rect">
            <a:avLst/>
          </a:prstGeom>
        </p:spPr>
      </p:pic>
      <p:sp>
        <p:nvSpPr>
          <p:cNvPr id="5" name="TextBox 4">
            <a:extLst>
              <a:ext uri="{FF2B5EF4-FFF2-40B4-BE49-F238E27FC236}">
                <a16:creationId xmlns:a16="http://schemas.microsoft.com/office/drawing/2014/main" id="{9769E3A1-6755-F03A-1C00-2BA913E3A074}"/>
              </a:ext>
            </a:extLst>
          </p:cNvPr>
          <p:cNvSpPr txBox="1"/>
          <p:nvPr/>
        </p:nvSpPr>
        <p:spPr>
          <a:xfrm>
            <a:off x="2249886" y="2752735"/>
            <a:ext cx="5536504" cy="1323439"/>
          </a:xfrm>
          <a:prstGeom prst="rect">
            <a:avLst/>
          </a:prstGeom>
          <a:noFill/>
        </p:spPr>
        <p:txBody>
          <a:bodyPr wrap="square" rtlCol="0">
            <a:spAutoFit/>
          </a:bodyPr>
          <a:lstStyle/>
          <a:p>
            <a:r>
              <a:rPr lang="en-US" sz="2000" kern="1200" dirty="0">
                <a:solidFill>
                  <a:srgbClr val="000000"/>
                </a:solidFill>
                <a:effectLst/>
                <a:ea typeface="Times New Roman" panose="02020603050405020304" pitchFamily="18" charset="0"/>
              </a:rPr>
              <a:t>Health literacy training, evaluation, and support to aid in developing accessible documents </a:t>
            </a:r>
            <a:r>
              <a:rPr lang="en-US" sz="2000" dirty="0">
                <a:solidFill>
                  <a:srgbClr val="000000"/>
                </a:solidFill>
                <a:ea typeface="Times New Roman" panose="02020603050405020304" pitchFamily="18" charset="0"/>
              </a:rPr>
              <a:t>and </a:t>
            </a:r>
            <a:r>
              <a:rPr lang="en-US" sz="2000" kern="1200" dirty="0">
                <a:solidFill>
                  <a:srgbClr val="000000"/>
                </a:solidFill>
                <a:effectLst/>
                <a:ea typeface="Times New Roman" panose="02020603050405020304" pitchFamily="18" charset="0"/>
              </a:rPr>
              <a:t>facilitate successful recruitment and retention.</a:t>
            </a:r>
            <a:endParaRPr lang="en-US" sz="2000" dirty="0">
              <a:effectLst/>
              <a:latin typeface="Times New Roman" panose="02020603050405020304" pitchFamily="18" charset="0"/>
              <a:ea typeface="Times New Roman" panose="02020603050405020304" pitchFamily="18" charset="0"/>
            </a:endParaRPr>
          </a:p>
          <a:p>
            <a:endParaRPr lang="en-US" sz="2000" dirty="0"/>
          </a:p>
        </p:txBody>
      </p:sp>
      <p:sp>
        <p:nvSpPr>
          <p:cNvPr id="7" name="TextBox 6">
            <a:extLst>
              <a:ext uri="{FF2B5EF4-FFF2-40B4-BE49-F238E27FC236}">
                <a16:creationId xmlns:a16="http://schemas.microsoft.com/office/drawing/2014/main" id="{29A49313-BD6C-5B1F-D3BE-4693C1C28DE6}"/>
              </a:ext>
            </a:extLst>
          </p:cNvPr>
          <p:cNvSpPr txBox="1"/>
          <p:nvPr/>
        </p:nvSpPr>
        <p:spPr>
          <a:xfrm>
            <a:off x="4728633" y="1365591"/>
            <a:ext cx="4853835" cy="1323439"/>
          </a:xfrm>
          <a:prstGeom prst="rect">
            <a:avLst/>
          </a:prstGeom>
          <a:noFill/>
        </p:spPr>
        <p:txBody>
          <a:bodyPr wrap="square">
            <a:spAutoFit/>
          </a:bodyPr>
          <a:lstStyle/>
          <a:p>
            <a:pPr>
              <a:buNone/>
            </a:pPr>
            <a:r>
              <a:rPr lang="en-US" sz="2000" kern="1200" dirty="0">
                <a:solidFill>
                  <a:srgbClr val="000000"/>
                </a:solidFill>
                <a:effectLst/>
                <a:ea typeface="Times New Roman" panose="02020603050405020304" pitchFamily="18" charset="0"/>
              </a:rPr>
              <a:t>Language access services for non-English speaking participants and researchers, with in-house certified Spanish translators and interpreters.</a:t>
            </a:r>
            <a:r>
              <a:rPr lang="en-US" sz="2000" dirty="0">
                <a:effectLst/>
                <a:ea typeface="Times New Roman" panose="02020603050405020304" pitchFamily="18" charset="0"/>
              </a:rPr>
              <a:t> </a:t>
            </a:r>
          </a:p>
        </p:txBody>
      </p:sp>
      <p:pic>
        <p:nvPicPr>
          <p:cNvPr id="8" name="Picture 7" descr="Health Equity">
            <a:extLst>
              <a:ext uri="{FF2B5EF4-FFF2-40B4-BE49-F238E27FC236}">
                <a16:creationId xmlns:a16="http://schemas.microsoft.com/office/drawing/2014/main" id="{E206B422-F4DB-8F4F-90F5-6CEC1C4B2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552250" y="3551038"/>
            <a:ext cx="1964690" cy="1319530"/>
          </a:xfrm>
          <a:prstGeom prst="rect">
            <a:avLst/>
          </a:prstGeom>
          <a:noFill/>
        </p:spPr>
      </p:pic>
      <p:sp>
        <p:nvSpPr>
          <p:cNvPr id="10" name="TextBox 9">
            <a:extLst>
              <a:ext uri="{FF2B5EF4-FFF2-40B4-BE49-F238E27FC236}">
                <a16:creationId xmlns:a16="http://schemas.microsoft.com/office/drawing/2014/main" id="{7518A558-8EBF-B7EB-7CD4-B7D3C748BB90}"/>
              </a:ext>
            </a:extLst>
          </p:cNvPr>
          <p:cNvSpPr txBox="1"/>
          <p:nvPr/>
        </p:nvSpPr>
        <p:spPr>
          <a:xfrm>
            <a:off x="6964039" y="3856860"/>
            <a:ext cx="2756945" cy="707886"/>
          </a:xfrm>
          <a:prstGeom prst="rect">
            <a:avLst/>
          </a:prstGeom>
          <a:noFill/>
        </p:spPr>
        <p:txBody>
          <a:bodyPr wrap="square">
            <a:spAutoFit/>
          </a:bodyPr>
          <a:lstStyle/>
          <a:p>
            <a:r>
              <a:rPr lang="en-US" sz="2000" kern="1200" dirty="0">
                <a:solidFill>
                  <a:srgbClr val="000000"/>
                </a:solidFill>
                <a:effectLst/>
                <a:ea typeface="Times New Roman" panose="02020603050405020304" pitchFamily="18" charset="0"/>
              </a:rPr>
              <a:t>Multiple REd and departmental trainings.</a:t>
            </a:r>
            <a:endParaRPr lang="en-US" sz="2000" dirty="0"/>
          </a:p>
        </p:txBody>
      </p:sp>
      <p:pic>
        <p:nvPicPr>
          <p:cNvPr id="11" name="Picture 10" descr="A black and white icon of people around the earth&#10;&#10;Description automatically generated">
            <a:extLst>
              <a:ext uri="{FF2B5EF4-FFF2-40B4-BE49-F238E27FC236}">
                <a16:creationId xmlns:a16="http://schemas.microsoft.com/office/drawing/2014/main" id="{3883B171-FAB3-4682-BA90-AE140493FC3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1752" y="3948764"/>
            <a:ext cx="1837507" cy="1708289"/>
          </a:xfrm>
          <a:prstGeom prst="rect">
            <a:avLst/>
          </a:prstGeom>
          <a:noFill/>
          <a:ln>
            <a:noFill/>
          </a:ln>
        </p:spPr>
      </p:pic>
      <p:sp>
        <p:nvSpPr>
          <p:cNvPr id="13" name="TextBox 12">
            <a:extLst>
              <a:ext uri="{FF2B5EF4-FFF2-40B4-BE49-F238E27FC236}">
                <a16:creationId xmlns:a16="http://schemas.microsoft.com/office/drawing/2014/main" id="{D2067B53-062D-1741-9E52-758E53A3FFCD}"/>
              </a:ext>
            </a:extLst>
          </p:cNvPr>
          <p:cNvSpPr txBox="1"/>
          <p:nvPr/>
        </p:nvSpPr>
        <p:spPr>
          <a:xfrm>
            <a:off x="3042669" y="4223442"/>
            <a:ext cx="3624984" cy="1015663"/>
          </a:xfrm>
          <a:prstGeom prst="rect">
            <a:avLst/>
          </a:prstGeom>
          <a:noFill/>
        </p:spPr>
        <p:txBody>
          <a:bodyPr wrap="square">
            <a:spAutoFit/>
          </a:bodyPr>
          <a:lstStyle/>
          <a:p>
            <a:pPr>
              <a:buNone/>
            </a:pPr>
            <a:r>
              <a:rPr lang="en-US" sz="2000" kern="1200" dirty="0">
                <a:solidFill>
                  <a:srgbClr val="000000"/>
                </a:solidFill>
                <a:effectLst/>
                <a:latin typeface="Times New Roman" panose="02020603050405020304" pitchFamily="18" charset="0"/>
                <a:ea typeface="Times New Roman" panose="02020603050405020304" pitchFamily="18" charset="0"/>
              </a:rPr>
              <a:t>Participant liaison/intermediary to aid in concerns raised during participation.</a:t>
            </a:r>
          </a:p>
        </p:txBody>
      </p:sp>
      <p:sp>
        <p:nvSpPr>
          <p:cNvPr id="16" name="TextBox 15">
            <a:extLst>
              <a:ext uri="{FF2B5EF4-FFF2-40B4-BE49-F238E27FC236}">
                <a16:creationId xmlns:a16="http://schemas.microsoft.com/office/drawing/2014/main" id="{6C0B368C-16D4-0F57-6240-4F17610B29F7}"/>
              </a:ext>
            </a:extLst>
          </p:cNvPr>
          <p:cNvSpPr txBox="1"/>
          <p:nvPr/>
        </p:nvSpPr>
        <p:spPr>
          <a:xfrm>
            <a:off x="4398605" y="5244004"/>
            <a:ext cx="5513889" cy="1323439"/>
          </a:xfrm>
          <a:prstGeom prst="rect">
            <a:avLst/>
          </a:prstGeom>
          <a:noFill/>
        </p:spPr>
        <p:txBody>
          <a:bodyPr wrap="square">
            <a:spAutoFit/>
          </a:bodyPr>
          <a:lstStyle/>
          <a:p>
            <a:pPr lvl="1"/>
            <a:r>
              <a:rPr lang="en-US" sz="2000" dirty="0">
                <a:solidFill>
                  <a:srgbClr val="000000"/>
                </a:solidFill>
                <a:latin typeface="Times New Roman" panose="02020603050405020304" pitchFamily="18" charset="0"/>
                <a:ea typeface="Times New Roman" panose="02020603050405020304" pitchFamily="18" charset="0"/>
              </a:rPr>
              <a:t>Recruitment Resources:</a:t>
            </a:r>
          </a:p>
          <a:p>
            <a:pPr lvl="1" indent="0">
              <a:buNone/>
            </a:pPr>
            <a:r>
              <a:rPr lang="en-US" sz="2000" dirty="0" err="1">
                <a:solidFill>
                  <a:srgbClr val="000000"/>
                </a:solidFill>
                <a:latin typeface="Times New Roman" panose="02020603050405020304" pitchFamily="18" charset="0"/>
                <a:ea typeface="Times New Roman" panose="02020603050405020304" pitchFamily="18" charset="0"/>
              </a:rPr>
              <a:t>StudiesForYou</a:t>
            </a:r>
            <a:r>
              <a:rPr lang="en-US" sz="2000" dirty="0">
                <a:solidFill>
                  <a:srgbClr val="000000"/>
                </a:solidFill>
                <a:latin typeface="Times New Roman" panose="02020603050405020304" pitchFamily="18" charset="0"/>
                <a:ea typeface="Times New Roman" panose="02020603050405020304" pitchFamily="18" charset="0"/>
              </a:rPr>
              <a:t> (previously StudyLocator): </a:t>
            </a:r>
            <a:r>
              <a:rPr lang="en-US" sz="2000" dirty="0">
                <a:solidFill>
                  <a:srgbClr val="000000"/>
                </a:solidFill>
                <a:latin typeface="Times New Roman" panose="02020603050405020304" pitchFamily="18" charset="0"/>
                <a:ea typeface="Times New Roman" panose="02020603050405020304" pitchFamily="18" charset="0"/>
                <a:hlinkClick r:id="rId7"/>
              </a:rPr>
              <a:t>https://studiesforyou.utah.edu</a:t>
            </a:r>
            <a:endParaRPr lang="en-US" sz="2000" dirty="0">
              <a:solidFill>
                <a:srgbClr val="000000"/>
              </a:solidFill>
              <a:latin typeface="Times New Roman" panose="02020603050405020304" pitchFamily="18" charset="0"/>
              <a:ea typeface="Times New Roman" panose="02020603050405020304" pitchFamily="18" charset="0"/>
            </a:endParaRPr>
          </a:p>
          <a:p>
            <a:pPr lvl="1" inden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ResearchMatch: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hlinkClick r:id="rId8"/>
              </a:rPr>
              <a:t>https://www.researchmatch.org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Graphic 19" descr="Clipboard with solid fill">
            <a:extLst>
              <a:ext uri="{FF2B5EF4-FFF2-40B4-BE49-F238E27FC236}">
                <a16:creationId xmlns:a16="http://schemas.microsoft.com/office/drawing/2014/main" id="{F0AF6FC6-7F1A-C618-12D3-21A200075B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97431" y="1514835"/>
            <a:ext cx="931202" cy="997426"/>
          </a:xfrm>
          <a:prstGeom prst="rect">
            <a:avLst/>
          </a:prstGeom>
        </p:spPr>
      </p:pic>
      <p:pic>
        <p:nvPicPr>
          <p:cNvPr id="22" name="Graphic 21" descr="Group of men outline">
            <a:extLst>
              <a:ext uri="{FF2B5EF4-FFF2-40B4-BE49-F238E27FC236}">
                <a16:creationId xmlns:a16="http://schemas.microsoft.com/office/drawing/2014/main" id="{6183278D-25C6-C34F-56CB-E3B23C7279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05832" y="5473276"/>
            <a:ext cx="914400" cy="914400"/>
          </a:xfrm>
          <a:prstGeom prst="rect">
            <a:avLst/>
          </a:prstGeom>
        </p:spPr>
      </p:pic>
      <p:sp>
        <p:nvSpPr>
          <p:cNvPr id="23" name="TextBox 22">
            <a:extLst>
              <a:ext uri="{FF2B5EF4-FFF2-40B4-BE49-F238E27FC236}">
                <a16:creationId xmlns:a16="http://schemas.microsoft.com/office/drawing/2014/main" id="{C09FC54E-3AB8-7A13-69FD-D4C65EE41E43}"/>
              </a:ext>
            </a:extLst>
          </p:cNvPr>
          <p:cNvSpPr txBox="1"/>
          <p:nvPr/>
        </p:nvSpPr>
        <p:spPr>
          <a:xfrm>
            <a:off x="348346" y="1298686"/>
            <a:ext cx="2849819" cy="461665"/>
          </a:xfrm>
          <a:prstGeom prst="rect">
            <a:avLst/>
          </a:prstGeom>
          <a:noFill/>
        </p:spPr>
        <p:txBody>
          <a:bodyPr wrap="none" rtlCol="0">
            <a:spAutoFit/>
          </a:bodyPr>
          <a:lstStyle/>
          <a:p>
            <a:r>
              <a:rPr lang="en-US" sz="2400" b="1" u="sng" dirty="0"/>
              <a:t>SERVICES PROVIDED </a:t>
            </a:r>
          </a:p>
        </p:txBody>
      </p:sp>
    </p:spTree>
    <p:extLst>
      <p:ext uri="{BB962C8B-B14F-4D97-AF65-F5344CB8AC3E}">
        <p14:creationId xmlns:p14="http://schemas.microsoft.com/office/powerpoint/2010/main" val="2654454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029AB-3690-B70F-77D5-E216141C61B2}"/>
              </a:ext>
            </a:extLst>
          </p:cNvPr>
          <p:cNvSpPr txBox="1"/>
          <p:nvPr/>
        </p:nvSpPr>
        <p:spPr>
          <a:xfrm>
            <a:off x="1382972" y="117013"/>
            <a:ext cx="10170185" cy="646331"/>
          </a:xfrm>
          <a:prstGeom prst="rect">
            <a:avLst/>
          </a:prstGeom>
          <a:noFill/>
        </p:spPr>
        <p:txBody>
          <a:bodyPr wrap="square" rtlCol="0">
            <a:spAutoFit/>
          </a:bodyPr>
          <a:lstStyle/>
          <a:p>
            <a:r>
              <a:rPr lang="en-US" sz="3600" b="1" dirty="0">
                <a:latin typeface="Montserrat" panose="00000500000000000000" pitchFamily="50" charset="0"/>
              </a:rPr>
              <a:t>2023 Accomplishments/Highlights:</a:t>
            </a:r>
          </a:p>
        </p:txBody>
      </p:sp>
      <p:sp>
        <p:nvSpPr>
          <p:cNvPr id="4" name="TextBox 3">
            <a:extLst>
              <a:ext uri="{FF2B5EF4-FFF2-40B4-BE49-F238E27FC236}">
                <a16:creationId xmlns:a16="http://schemas.microsoft.com/office/drawing/2014/main" id="{4700B408-5931-E0FA-C8D3-1DC1CFE5E928}"/>
              </a:ext>
            </a:extLst>
          </p:cNvPr>
          <p:cNvSpPr txBox="1"/>
          <p:nvPr/>
        </p:nvSpPr>
        <p:spPr>
          <a:xfrm>
            <a:off x="1382972" y="1112603"/>
            <a:ext cx="3903012" cy="5555367"/>
          </a:xfrm>
          <a:prstGeom prst="rect">
            <a:avLst/>
          </a:prstGeom>
          <a:noFill/>
        </p:spPr>
        <p:txBody>
          <a:bodyPr wrap="square">
            <a:spAutoFit/>
          </a:bodyPr>
          <a:lstStyle/>
          <a:p>
            <a:pPr marL="285750" marR="0" indent="-285750">
              <a:spcBef>
                <a:spcPts val="0"/>
              </a:spcBef>
              <a:spcAft>
                <a:spcPts val="600"/>
              </a:spcAft>
              <a:buFont typeface="Arial" panose="020B0604020202020204" pitchFamily="34" charset="0"/>
              <a:buChar char="•"/>
            </a:pPr>
            <a:r>
              <a:rPr lang="en-US" sz="20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New Languages Added to the IRB Short Form Translation Library: </a:t>
            </a:r>
          </a:p>
          <a:p>
            <a:pPr marL="742950" lvl="1" indent="-285750">
              <a:spcAft>
                <a:spcPts val="600"/>
              </a:spcAft>
              <a:buFont typeface="Arial" panose="020B0604020202020204" pitchFamily="34" charset="0"/>
              <a:buChar char="•"/>
            </a:pPr>
            <a:r>
              <a:rPr lang="en-US" sz="20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Serbian (Cyrillic Script), </a:t>
            </a:r>
          </a:p>
          <a:p>
            <a:pPr marL="742950" lvl="1" indent="-285750">
              <a:spcAft>
                <a:spcPts val="600"/>
              </a:spcAft>
              <a:buFont typeface="Arial" panose="020B0604020202020204" pitchFamily="34" charset="0"/>
              <a:buChar char="•"/>
            </a:pPr>
            <a:r>
              <a:rPr lang="en-US" sz="20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Japanese and</a:t>
            </a:r>
          </a:p>
          <a:p>
            <a:pPr marL="742950" lvl="1" indent="-285750">
              <a:spcAft>
                <a:spcPts val="600"/>
              </a:spcAft>
              <a:buFont typeface="Arial" panose="020B0604020202020204" pitchFamily="34" charset="0"/>
              <a:buChar char="•"/>
            </a:pPr>
            <a:r>
              <a:rPr lang="en-US" sz="20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Croatian. </a:t>
            </a:r>
          </a:p>
          <a:p>
            <a:pPr lvl="1">
              <a:spcAft>
                <a:spcPts val="600"/>
              </a:spcAft>
            </a:pPr>
            <a:r>
              <a:rPr lang="en-US" sz="20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of 60 languages available</a:t>
            </a:r>
            <a:r>
              <a:rPr lang="en-US" sz="20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for enrolling participants with the use of translated</a:t>
            </a:r>
            <a:r>
              <a:rPr lang="en-US" sz="2000" b="1" kern="100" dirty="0">
                <a:latin typeface="Calibri" panose="020F0502020204030204" pitchFamily="34" charset="0"/>
                <a:ea typeface="Times New Roman" panose="02020603050405020304" pitchFamily="18" charset="0"/>
                <a:cs typeface="Times New Roman" panose="02020603050405020304" pitchFamily="18" charset="0"/>
              </a:rPr>
              <a:t> </a:t>
            </a:r>
            <a:r>
              <a:rPr lang="en-US" sz="20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Short forms.</a:t>
            </a:r>
          </a:p>
          <a:p>
            <a:pPr marL="285750" marR="0" indent="-285750">
              <a:spcBef>
                <a:spcPts val="0"/>
              </a:spcBef>
              <a:spcAft>
                <a:spcPts val="600"/>
              </a:spcAft>
              <a:buFont typeface="Arial" panose="020B0604020202020204" pitchFamily="34" charset="0"/>
              <a:buChar char="•"/>
            </a:pPr>
            <a:r>
              <a:rPr lang="en-US" sz="200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Redesign of StudyLocator and renamed to </a:t>
            </a:r>
            <a:r>
              <a:rPr lang="en-US" sz="2000" b="1" u="sng" kern="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StudiesForYou</a:t>
            </a:r>
            <a:r>
              <a:rPr lang="en-US" sz="200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p>
          <a:p>
            <a:pPr marL="285750" marR="0" indent="-285750">
              <a:spcBef>
                <a:spcPts val="0"/>
              </a:spcBef>
              <a:spcAft>
                <a:spcPts val="600"/>
              </a:spcAft>
              <a:buFont typeface="Arial" panose="020B0604020202020204" pitchFamily="34" charset="0"/>
              <a:buChar char="•"/>
            </a:pPr>
            <a:r>
              <a:rPr lang="en-US" sz="200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Completion of </a:t>
            </a:r>
            <a:r>
              <a:rPr lang="en-US" sz="2000" b="1" kern="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StudiesForYou</a:t>
            </a:r>
            <a:r>
              <a:rPr lang="en-US" sz="2000"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 sister site </a:t>
            </a:r>
            <a:r>
              <a:rPr lang="en-US" sz="2000" b="1"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in Spanish.</a:t>
            </a:r>
          </a:p>
          <a:p>
            <a:pPr marL="285750" marR="0" indent="-285750">
              <a:spcBef>
                <a:spcPts val="0"/>
              </a:spcBef>
              <a:spcAft>
                <a:spcPts val="600"/>
              </a:spcAft>
              <a:buFont typeface="Arial" panose="020B0604020202020204" pitchFamily="34" charset="0"/>
              <a:buChar char="•"/>
            </a:pPr>
            <a:endParaRPr lang="en-US" sz="2000"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2D54256-8BDE-7496-A1AD-76626E37BA78}"/>
              </a:ext>
            </a:extLst>
          </p:cNvPr>
          <p:cNvPicPr>
            <a:picLocks noChangeAspect="1"/>
          </p:cNvPicPr>
          <p:nvPr/>
        </p:nvPicPr>
        <p:blipFill rotWithShape="1">
          <a:blip r:embed="rId3"/>
          <a:srcRect l="19512" r="24068"/>
          <a:stretch/>
        </p:blipFill>
        <p:spPr>
          <a:xfrm>
            <a:off x="5674290" y="763344"/>
            <a:ext cx="6365875" cy="578076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0608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029AB-3690-B70F-77D5-E216141C61B2}"/>
              </a:ext>
            </a:extLst>
          </p:cNvPr>
          <p:cNvSpPr txBox="1"/>
          <p:nvPr/>
        </p:nvSpPr>
        <p:spPr>
          <a:xfrm>
            <a:off x="1382972" y="117013"/>
            <a:ext cx="10642014" cy="584775"/>
          </a:xfrm>
          <a:prstGeom prst="rect">
            <a:avLst/>
          </a:prstGeom>
          <a:noFill/>
        </p:spPr>
        <p:txBody>
          <a:bodyPr wrap="square" rtlCol="0">
            <a:spAutoFit/>
          </a:bodyPr>
          <a:lstStyle/>
          <a:p>
            <a:r>
              <a:rPr lang="en-US" sz="3200" b="1" dirty="0">
                <a:latin typeface="Montserrat" panose="00000500000000000000" pitchFamily="50" charset="0"/>
              </a:rPr>
              <a:t>Translation Language Access Numbers</a:t>
            </a:r>
            <a:endParaRPr lang="en-US" sz="3200" dirty="0">
              <a:latin typeface="Montserrat" panose="00000500000000000000" pitchFamily="50" charset="0"/>
            </a:endParaRPr>
          </a:p>
        </p:txBody>
      </p:sp>
      <p:sp>
        <p:nvSpPr>
          <p:cNvPr id="6" name="TextBox 5">
            <a:extLst>
              <a:ext uri="{FF2B5EF4-FFF2-40B4-BE49-F238E27FC236}">
                <a16:creationId xmlns:a16="http://schemas.microsoft.com/office/drawing/2014/main" id="{3F705F87-3717-4065-9A42-90F602B6BB6D}"/>
              </a:ext>
            </a:extLst>
          </p:cNvPr>
          <p:cNvSpPr txBox="1"/>
          <p:nvPr/>
        </p:nvSpPr>
        <p:spPr>
          <a:xfrm>
            <a:off x="9011418" y="1384030"/>
            <a:ext cx="2941276" cy="4574643"/>
          </a:xfrm>
          <a:prstGeom prst="rect">
            <a:avLst/>
          </a:prstGeom>
        </p:spPr>
        <p:txBody>
          <a:bodyPr vert="horz" wrap="square" lIns="0" tIns="0" rIns="0" bIns="0" rtlCol="0">
            <a:noAutofit/>
          </a:bodyPr>
          <a:lstStyle/>
          <a:p>
            <a:pPr marL="285750" indent="-285750">
              <a:buFont typeface="Arial" panose="020B0604020202020204" pitchFamily="34" charset="0"/>
              <a:buChar char="•"/>
            </a:pPr>
            <a:r>
              <a:rPr lang="en-US" dirty="0"/>
              <a:t>2020-2022 - 68% increase </a:t>
            </a:r>
          </a:p>
          <a:p>
            <a:endParaRPr lang="en-US" dirty="0"/>
          </a:p>
          <a:p>
            <a:pPr marL="285750" indent="-285750">
              <a:buFont typeface="Arial" panose="020B0604020202020204" pitchFamily="34" charset="0"/>
              <a:buChar char="•"/>
            </a:pPr>
            <a:r>
              <a:rPr lang="en-US" dirty="0"/>
              <a:t>Word count increase from 2020 (971, 903) to 2022 up by 60%, with over 1.5m words translated in 2022.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2022* was exceptionally high due to a few large SIRB multi-site trials.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Anticipate 2024 will continue to trend up based on VPR support, new IRB policy, and Title VI adherence.</a:t>
            </a:r>
          </a:p>
        </p:txBody>
      </p:sp>
      <p:graphicFrame>
        <p:nvGraphicFramePr>
          <p:cNvPr id="2" name="Chart 1">
            <a:extLst>
              <a:ext uri="{FF2B5EF4-FFF2-40B4-BE49-F238E27FC236}">
                <a16:creationId xmlns:a16="http://schemas.microsoft.com/office/drawing/2014/main" id="{8619A270-11FE-0CB8-D25D-4D591B25AA37}"/>
              </a:ext>
            </a:extLst>
          </p:cNvPr>
          <p:cNvGraphicFramePr>
            <a:graphicFrameLocks/>
          </p:cNvGraphicFramePr>
          <p:nvPr>
            <p:extLst>
              <p:ext uri="{D42A27DB-BD31-4B8C-83A1-F6EECF244321}">
                <p14:modId xmlns:p14="http://schemas.microsoft.com/office/powerpoint/2010/main" val="3797007785"/>
              </p:ext>
            </p:extLst>
          </p:nvPr>
        </p:nvGraphicFramePr>
        <p:xfrm>
          <a:off x="1382972" y="1358153"/>
          <a:ext cx="7563224" cy="435796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91BF509-8F54-B2EA-771A-E0D1473AED07}"/>
              </a:ext>
            </a:extLst>
          </p:cNvPr>
          <p:cNvSpPr txBox="1"/>
          <p:nvPr/>
        </p:nvSpPr>
        <p:spPr>
          <a:xfrm rot="16200000">
            <a:off x="7020544" y="3562231"/>
            <a:ext cx="820424" cy="307777"/>
          </a:xfrm>
          <a:prstGeom prst="rect">
            <a:avLst/>
          </a:prstGeom>
          <a:noFill/>
        </p:spPr>
        <p:txBody>
          <a:bodyPr wrap="square" rtlCol="0">
            <a:spAutoFit/>
          </a:bodyPr>
          <a:lstStyle/>
          <a:p>
            <a:r>
              <a:rPr lang="en-US" sz="1400" dirty="0"/>
              <a:t>971,903 </a:t>
            </a:r>
          </a:p>
        </p:txBody>
      </p:sp>
      <p:sp>
        <p:nvSpPr>
          <p:cNvPr id="8" name="TextBox 7">
            <a:extLst>
              <a:ext uri="{FF2B5EF4-FFF2-40B4-BE49-F238E27FC236}">
                <a16:creationId xmlns:a16="http://schemas.microsoft.com/office/drawing/2014/main" id="{B224B9D1-A128-F08F-00FC-611AC775A742}"/>
              </a:ext>
            </a:extLst>
          </p:cNvPr>
          <p:cNvSpPr txBox="1"/>
          <p:nvPr/>
        </p:nvSpPr>
        <p:spPr>
          <a:xfrm rot="16200000">
            <a:off x="7328320" y="3427013"/>
            <a:ext cx="820425" cy="307777"/>
          </a:xfrm>
          <a:prstGeom prst="rect">
            <a:avLst/>
          </a:prstGeom>
          <a:noFill/>
        </p:spPr>
        <p:txBody>
          <a:bodyPr wrap="square" rtlCol="0">
            <a:spAutoFit/>
          </a:bodyPr>
          <a:lstStyle/>
          <a:p>
            <a:r>
              <a:rPr lang="en-US" sz="1400" dirty="0"/>
              <a:t>993,283</a:t>
            </a:r>
          </a:p>
        </p:txBody>
      </p:sp>
      <p:sp>
        <p:nvSpPr>
          <p:cNvPr id="9" name="TextBox 8">
            <a:extLst>
              <a:ext uri="{FF2B5EF4-FFF2-40B4-BE49-F238E27FC236}">
                <a16:creationId xmlns:a16="http://schemas.microsoft.com/office/drawing/2014/main" id="{2D4DC032-4FBC-093D-E46A-C63858A09E77}"/>
              </a:ext>
            </a:extLst>
          </p:cNvPr>
          <p:cNvSpPr txBox="1"/>
          <p:nvPr/>
        </p:nvSpPr>
        <p:spPr>
          <a:xfrm rot="16200000">
            <a:off x="7654515" y="2559783"/>
            <a:ext cx="914033" cy="307777"/>
          </a:xfrm>
          <a:prstGeom prst="rect">
            <a:avLst/>
          </a:prstGeom>
          <a:noFill/>
        </p:spPr>
        <p:txBody>
          <a:bodyPr wrap="square" rtlCol="0">
            <a:spAutoFit/>
          </a:bodyPr>
          <a:lstStyle/>
          <a:p>
            <a:pPr algn="ctr"/>
            <a:r>
              <a:rPr lang="en-US" sz="1400" dirty="0"/>
              <a:t>1,562,345</a:t>
            </a:r>
          </a:p>
        </p:txBody>
      </p:sp>
      <p:sp>
        <p:nvSpPr>
          <p:cNvPr id="10" name="TextBox 9">
            <a:extLst>
              <a:ext uri="{FF2B5EF4-FFF2-40B4-BE49-F238E27FC236}">
                <a16:creationId xmlns:a16="http://schemas.microsoft.com/office/drawing/2014/main" id="{2ED000CC-1C75-76BF-FB61-65FAADCBFAD2}"/>
              </a:ext>
            </a:extLst>
          </p:cNvPr>
          <p:cNvSpPr txBox="1"/>
          <p:nvPr/>
        </p:nvSpPr>
        <p:spPr>
          <a:xfrm rot="16200000">
            <a:off x="7962292" y="2925951"/>
            <a:ext cx="914033" cy="307777"/>
          </a:xfrm>
          <a:prstGeom prst="rect">
            <a:avLst/>
          </a:prstGeom>
          <a:noFill/>
        </p:spPr>
        <p:txBody>
          <a:bodyPr wrap="none" rtlCol="0">
            <a:spAutoFit/>
          </a:bodyPr>
          <a:lstStyle/>
          <a:p>
            <a:r>
              <a:rPr lang="en-US" sz="1400" dirty="0"/>
              <a:t>1,279,856</a:t>
            </a:r>
          </a:p>
        </p:txBody>
      </p:sp>
      <p:sp>
        <p:nvSpPr>
          <p:cNvPr id="11" name="TextBox 10">
            <a:extLst>
              <a:ext uri="{FF2B5EF4-FFF2-40B4-BE49-F238E27FC236}">
                <a16:creationId xmlns:a16="http://schemas.microsoft.com/office/drawing/2014/main" id="{A96D591B-54A6-95C3-B8FC-D8DFABC95500}"/>
              </a:ext>
            </a:extLst>
          </p:cNvPr>
          <p:cNvSpPr txBox="1"/>
          <p:nvPr/>
        </p:nvSpPr>
        <p:spPr>
          <a:xfrm>
            <a:off x="7190337" y="5231914"/>
            <a:ext cx="1404167" cy="307777"/>
          </a:xfrm>
          <a:prstGeom prst="rect">
            <a:avLst/>
          </a:prstGeom>
          <a:noFill/>
        </p:spPr>
        <p:txBody>
          <a:bodyPr wrap="none" rtlCol="0">
            <a:spAutoFit/>
          </a:bodyPr>
          <a:lstStyle/>
          <a:p>
            <a:r>
              <a:rPr lang="en-US" sz="1400" dirty="0"/>
              <a:t>w/ Word Ct. incl.</a:t>
            </a:r>
          </a:p>
        </p:txBody>
      </p:sp>
    </p:spTree>
    <p:extLst>
      <p:ext uri="{BB962C8B-B14F-4D97-AF65-F5344CB8AC3E}">
        <p14:creationId xmlns:p14="http://schemas.microsoft.com/office/powerpoint/2010/main" val="4266454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283923" y="237645"/>
            <a:ext cx="10772384" cy="716295"/>
          </a:xfrm>
        </p:spPr>
        <p:txBody>
          <a:bodyPr>
            <a:normAutofit fontScale="90000"/>
          </a:bodyPr>
          <a:lstStyle/>
          <a:p>
            <a:pPr algn="ctr"/>
            <a:br>
              <a:rPr lang="en-US" sz="4000" b="1" dirty="0">
                <a:latin typeface="Montserrat SemiBold" panose="00000700000000000000" pitchFamily="50" charset="0"/>
              </a:rPr>
            </a:br>
            <a:r>
              <a:rPr lang="en-US" sz="4000" b="1" dirty="0">
                <a:latin typeface="Montserrat SemiBold" panose="00000700000000000000" pitchFamily="50" charset="0"/>
              </a:rPr>
              <a:t>Looking Ahead in 2024</a:t>
            </a:r>
          </a:p>
        </p:txBody>
      </p:sp>
      <p:sp>
        <p:nvSpPr>
          <p:cNvPr id="5" name="TextBox 4">
            <a:extLst>
              <a:ext uri="{FF2B5EF4-FFF2-40B4-BE49-F238E27FC236}">
                <a16:creationId xmlns:a16="http://schemas.microsoft.com/office/drawing/2014/main" id="{82F36AB1-B808-32ED-1684-E836CFDA5DED}"/>
              </a:ext>
            </a:extLst>
          </p:cNvPr>
          <p:cNvSpPr txBox="1"/>
          <p:nvPr/>
        </p:nvSpPr>
        <p:spPr>
          <a:xfrm>
            <a:off x="2193661" y="1290330"/>
            <a:ext cx="8862646" cy="5632311"/>
          </a:xfrm>
          <a:prstGeom prst="rect">
            <a:avLst/>
          </a:prstGeom>
          <a:noFill/>
        </p:spPr>
        <p:txBody>
          <a:bodyPr wrap="square">
            <a:spAutoFit/>
          </a:bodyPr>
          <a:lstStyle/>
          <a:p>
            <a:pPr marL="742950" indent="-285750">
              <a:buFont typeface="Arial" panose="020B0604020202020204" pitchFamily="34" charset="0"/>
              <a:buChar char="•"/>
            </a:pPr>
            <a:r>
              <a:rPr lang="en-US" sz="2000" dirty="0">
                <a:solidFill>
                  <a:srgbClr val="212121"/>
                </a:solidFill>
                <a:latin typeface="Calibri" panose="020F0502020204030204" pitchFamily="34" charset="0"/>
                <a:ea typeface="Times New Roman" panose="02020603050405020304" pitchFamily="18" charset="0"/>
              </a:rPr>
              <a:t>Office of Equal Opportunity (OEO) received complaint 12/2023 regarding violation of Title VI of the Civil Rights Act of 1964 aka Nondiscrimination Act regarding (LEP) and research study opportunity for non-English speaking participants.</a:t>
            </a:r>
            <a:endParaRPr lang="en-US" sz="2000" dirty="0">
              <a:solidFill>
                <a:srgbClr val="212121"/>
              </a:solidFill>
              <a:effectLst/>
              <a:latin typeface="Calibri" panose="020F0502020204030204" pitchFamily="34" charset="0"/>
              <a:ea typeface="Times New Roman" panose="02020603050405020304" pitchFamily="18" charset="0"/>
            </a:endParaRPr>
          </a:p>
          <a:p>
            <a:pPr marL="742950" marR="0" indent="-285750">
              <a:spcBef>
                <a:spcPts val="0"/>
              </a:spcBef>
              <a:spcAft>
                <a:spcPts val="0"/>
              </a:spcAft>
              <a:buFont typeface="Arial" panose="020B0604020202020204" pitchFamily="34" charset="0"/>
              <a:buChar char="•"/>
            </a:pPr>
            <a:endParaRPr lang="en-US" sz="2000" dirty="0">
              <a:solidFill>
                <a:srgbClr val="212121"/>
              </a:solidFill>
              <a:latin typeface="Calibri" panose="020F0502020204030204" pitchFamily="34" charset="0"/>
              <a:ea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US" sz="2000" dirty="0">
                <a:solidFill>
                  <a:srgbClr val="212121"/>
                </a:solidFill>
                <a:effectLst/>
                <a:latin typeface="Calibri" panose="020F0502020204030204" pitchFamily="34" charset="0"/>
                <a:ea typeface="Times New Roman" panose="02020603050405020304" pitchFamily="18" charset="0"/>
              </a:rPr>
              <a:t>IRB Policy April 1, 2024 “All previously approved, prospective studies with participant interaction conducted by University of Utah investigators within the state of Utah that are open to enrollment and submit for continuing review after April 1, 2024, must adhere to the new </a:t>
            </a:r>
            <a:r>
              <a:rPr lang="en-US" sz="2000" dirty="0">
                <a:solidFill>
                  <a:srgbClr val="212121"/>
                </a:solidFill>
                <a:latin typeface="Calibri" panose="020F0502020204030204" pitchFamily="34" charset="0"/>
                <a:ea typeface="Times New Roman" panose="02020603050405020304" pitchFamily="18" charset="0"/>
              </a:rPr>
              <a:t>inclusion of Spanish speaking individuals </a:t>
            </a:r>
            <a:r>
              <a:rPr lang="en-US" sz="2000" dirty="0">
                <a:solidFill>
                  <a:srgbClr val="212121"/>
                </a:solidFill>
                <a:effectLst/>
                <a:latin typeface="Calibri" panose="020F0502020204030204" pitchFamily="34" charset="0"/>
                <a:ea typeface="Times New Roman" panose="02020603050405020304" pitchFamily="18" charset="0"/>
              </a:rPr>
              <a:t>to receive renewed IRB approval.” </a:t>
            </a:r>
            <a:r>
              <a:rPr lang="en-US" sz="2000" u="sng" dirty="0">
                <a:solidFill>
                  <a:srgbClr val="212121"/>
                </a:solidFill>
                <a:effectLst/>
                <a:latin typeface="Calibri" panose="020F0502020204030204" pitchFamily="34" charset="0"/>
                <a:ea typeface="Times New Roman" panose="02020603050405020304" pitchFamily="18" charset="0"/>
                <a:hlinkClick r:id="rId3"/>
              </a:rPr>
              <a:t>Policy: Including People Who Speak Spanish</a:t>
            </a:r>
            <a:endParaRPr lang="en-US" sz="2000" u="sng" dirty="0">
              <a:solidFill>
                <a:srgbClr val="212121"/>
              </a:solidFill>
              <a:effectLst/>
              <a:latin typeface="Calibri" panose="020F0502020204030204" pitchFamily="34" charset="0"/>
              <a:ea typeface="Times New Roman" panose="02020603050405020304" pitchFamily="18" charset="0"/>
            </a:endParaRPr>
          </a:p>
          <a:p>
            <a:pPr marL="457200" marR="0">
              <a:spcBef>
                <a:spcPts val="0"/>
              </a:spcBef>
              <a:spcAft>
                <a:spcPts val="0"/>
              </a:spcAft>
            </a:pPr>
            <a:endParaRPr lang="en-US" sz="2000" u="sng" dirty="0">
              <a:solidFill>
                <a:srgbClr val="212121"/>
              </a:solidFill>
              <a:latin typeface="Calibri" panose="020F0502020204030204" pitchFamily="34" charset="0"/>
              <a:ea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US" sz="2000" dirty="0">
                <a:solidFill>
                  <a:srgbClr val="212121"/>
                </a:solidFill>
                <a:effectLst/>
                <a:latin typeface="Calibri" panose="020F0502020204030204" pitchFamily="34" charset="0"/>
                <a:ea typeface="Times New Roman" panose="02020603050405020304" pitchFamily="18" charset="0"/>
              </a:rPr>
              <a:t>Translation and Interpretation Requests integration </a:t>
            </a:r>
            <a:r>
              <a:rPr lang="en-US" sz="2000" dirty="0">
                <a:solidFill>
                  <a:srgbClr val="212121"/>
                </a:solidFill>
                <a:latin typeface="Calibri" panose="020F0502020204030204" pitchFamily="34" charset="0"/>
                <a:ea typeface="Times New Roman" panose="02020603050405020304" pitchFamily="18" charset="0"/>
              </a:rPr>
              <a:t>with ERICA to streamline the process and increase efficiency. </a:t>
            </a:r>
          </a:p>
          <a:p>
            <a:pPr marL="742950" marR="0" indent="-285750">
              <a:spcBef>
                <a:spcPts val="0"/>
              </a:spcBef>
              <a:spcAft>
                <a:spcPts val="0"/>
              </a:spcAft>
              <a:buFont typeface="Arial" panose="020B0604020202020204" pitchFamily="34" charset="0"/>
              <a:buChar char="•"/>
            </a:pPr>
            <a:endParaRPr lang="en-US" sz="2000" dirty="0">
              <a:solidFill>
                <a:srgbClr val="212121"/>
              </a:solidFill>
              <a:effectLst/>
              <a:latin typeface="Calibri" panose="020F0502020204030204" pitchFamily="34" charset="0"/>
              <a:ea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US" sz="2000" dirty="0">
                <a:solidFill>
                  <a:srgbClr val="212121"/>
                </a:solidFill>
                <a:latin typeface="Calibri" panose="020F0502020204030204" pitchFamily="34" charset="0"/>
                <a:ea typeface="Times New Roman" panose="02020603050405020304" pitchFamily="18" charset="0"/>
              </a:rPr>
              <a:t>Anticipate another record setting year in language access utilization along with an increase in participant concerns in part due to the mental health crisis and financial challenges many are experiencing.</a:t>
            </a:r>
            <a:endParaRPr lang="en-US" sz="2000" dirty="0">
              <a:effectLst/>
              <a:latin typeface="Times New Roman" panose="02020603050405020304" pitchFamily="18" charset="0"/>
              <a:ea typeface="Times New Roman" panose="02020603050405020304" pitchFamily="18" charset="0"/>
            </a:endParaRPr>
          </a:p>
        </p:txBody>
      </p:sp>
      <p:pic>
        <p:nvPicPr>
          <p:cNvPr id="6" name="Graphic 5" descr="Target Audience">
            <a:extLst>
              <a:ext uri="{FF2B5EF4-FFF2-40B4-BE49-F238E27FC236}">
                <a16:creationId xmlns:a16="http://schemas.microsoft.com/office/drawing/2014/main" id="{3479AFF7-1FED-79C1-323F-4990B15D9F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923" y="7069"/>
            <a:ext cx="2566523" cy="2566523"/>
          </a:xfrm>
          <a:prstGeom prst="rect">
            <a:avLst/>
          </a:prstGeom>
        </p:spPr>
      </p:pic>
    </p:spTree>
    <p:extLst>
      <p:ext uri="{BB962C8B-B14F-4D97-AF65-F5344CB8AC3E}">
        <p14:creationId xmlns:p14="http://schemas.microsoft.com/office/powerpoint/2010/main" val="3155307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221066" y="192011"/>
            <a:ext cx="10832122" cy="939574"/>
          </a:xfrm>
        </p:spPr>
        <p:txBody>
          <a:bodyPr>
            <a:normAutofit/>
          </a:bodyPr>
          <a:lstStyle/>
          <a:p>
            <a:pPr algn="ctr"/>
            <a:r>
              <a:rPr lang="en-US" sz="3200" b="1" dirty="0">
                <a:latin typeface="Montserrat SemiBold" panose="00000700000000000000" pitchFamily="50" charset="0"/>
              </a:rPr>
              <a:t>Office of Research Participant Advocacy Team</a:t>
            </a:r>
          </a:p>
        </p:txBody>
      </p:sp>
      <p:pic>
        <p:nvPicPr>
          <p:cNvPr id="3" name="Picture 2" descr="Eagle Lake front page">
            <a:extLst>
              <a:ext uri="{FF2B5EF4-FFF2-40B4-BE49-F238E27FC236}">
                <a16:creationId xmlns:a16="http://schemas.microsoft.com/office/drawing/2014/main" id="{3165D221-8D42-F0F1-0B72-BF82C1900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65" b="2"/>
          <a:stretch>
            <a:fillRect/>
          </a:stretch>
        </p:blipFill>
        <p:spPr bwMode="auto">
          <a:xfrm>
            <a:off x="5299733" y="1451950"/>
            <a:ext cx="1638963" cy="196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2C5FF8-7D8F-411C-AC60-AAFE9D744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651" r="3658" b="8"/>
          <a:stretch>
            <a:fillRect/>
          </a:stretch>
        </p:blipFill>
        <p:spPr bwMode="auto">
          <a:xfrm>
            <a:off x="1987509" y="1799960"/>
            <a:ext cx="1638963" cy="18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52C85B7-BCD5-91BC-E9B7-984FEE39D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42" r="12105" b="-8"/>
          <a:stretch>
            <a:fillRect/>
          </a:stretch>
        </p:blipFill>
        <p:spPr bwMode="auto">
          <a:xfrm>
            <a:off x="8520180" y="1833237"/>
            <a:ext cx="1568366" cy="187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D460C6F9-8EE3-6CA5-398C-D2932FC1F7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521" r="2" b="34486"/>
          <a:stretch>
            <a:fillRect/>
          </a:stretch>
        </p:blipFill>
        <p:spPr bwMode="auto">
          <a:xfrm>
            <a:off x="1960364" y="4504803"/>
            <a:ext cx="1638963" cy="175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B79A784-7865-592A-1C98-9E4954D9ED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338" r="-8" b="24083"/>
          <a:stretch>
            <a:fillRect/>
          </a:stretch>
        </p:blipFill>
        <p:spPr bwMode="auto">
          <a:xfrm>
            <a:off x="8520181" y="4504804"/>
            <a:ext cx="1568365" cy="175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a:extLst>
              <a:ext uri="{FF2B5EF4-FFF2-40B4-BE49-F238E27FC236}">
                <a16:creationId xmlns:a16="http://schemas.microsoft.com/office/drawing/2014/main" id="{641CBAA6-09C1-51E9-D212-5F04576569C8}"/>
              </a:ext>
            </a:extLst>
          </p:cNvPr>
          <p:cNvSpPr txBox="1">
            <a:spLocks noChangeArrowheads="1"/>
          </p:cNvSpPr>
          <p:nvPr/>
        </p:nvSpPr>
        <p:spPr bwMode="auto">
          <a:xfrm>
            <a:off x="5621536" y="3424262"/>
            <a:ext cx="948928"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dirty="0"/>
              <a:t>Sadie Gabler</a:t>
            </a:r>
          </a:p>
          <a:p>
            <a:pPr algn="ctr" eaLnBrk="1" hangingPunct="1"/>
            <a:r>
              <a:rPr lang="en-US" altLang="en-US" sz="1350" dirty="0"/>
              <a:t>Director</a:t>
            </a:r>
          </a:p>
        </p:txBody>
      </p:sp>
      <p:sp>
        <p:nvSpPr>
          <p:cNvPr id="10" name="TextBox 7">
            <a:extLst>
              <a:ext uri="{FF2B5EF4-FFF2-40B4-BE49-F238E27FC236}">
                <a16:creationId xmlns:a16="http://schemas.microsoft.com/office/drawing/2014/main" id="{0C6059B6-FFDE-655A-7F1C-1D5A52615E1B}"/>
              </a:ext>
            </a:extLst>
          </p:cNvPr>
          <p:cNvSpPr txBox="1">
            <a:spLocks noChangeArrowheads="1"/>
          </p:cNvSpPr>
          <p:nvPr/>
        </p:nvSpPr>
        <p:spPr bwMode="auto">
          <a:xfrm>
            <a:off x="1684587" y="3708316"/>
            <a:ext cx="2244804" cy="60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dirty="0"/>
              <a:t>Amanda Barrios</a:t>
            </a:r>
          </a:p>
          <a:p>
            <a:pPr algn="ctr" eaLnBrk="1" hangingPunct="1"/>
            <a:r>
              <a:rPr lang="en-US" altLang="en-US" sz="1350" dirty="0"/>
              <a:t>Sr  Program Manager</a:t>
            </a:r>
          </a:p>
          <a:p>
            <a:pPr algn="ctr" eaLnBrk="1" hangingPunct="1"/>
            <a:r>
              <a:rPr lang="en-US" altLang="en-US" sz="1350" dirty="0"/>
              <a:t>Spanish Translator/Interpreter</a:t>
            </a:r>
          </a:p>
        </p:txBody>
      </p:sp>
      <p:sp>
        <p:nvSpPr>
          <p:cNvPr id="11" name="TextBox 10">
            <a:extLst>
              <a:ext uri="{FF2B5EF4-FFF2-40B4-BE49-F238E27FC236}">
                <a16:creationId xmlns:a16="http://schemas.microsoft.com/office/drawing/2014/main" id="{C8CF7689-34D5-8035-A5BB-2987FEFA6670}"/>
              </a:ext>
            </a:extLst>
          </p:cNvPr>
          <p:cNvSpPr txBox="1">
            <a:spLocks noChangeArrowheads="1"/>
          </p:cNvSpPr>
          <p:nvPr/>
        </p:nvSpPr>
        <p:spPr bwMode="auto">
          <a:xfrm>
            <a:off x="8484881" y="3741593"/>
            <a:ext cx="1638963" cy="5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dirty="0"/>
              <a:t>Diana Cufino</a:t>
            </a:r>
          </a:p>
          <a:p>
            <a:pPr algn="ctr" eaLnBrk="1" hangingPunct="1"/>
            <a:r>
              <a:rPr lang="en-US" altLang="en-US" sz="1350" dirty="0"/>
              <a:t>Admin Program Manager</a:t>
            </a:r>
          </a:p>
        </p:txBody>
      </p:sp>
      <p:sp>
        <p:nvSpPr>
          <p:cNvPr id="12" name="TextBox 8">
            <a:extLst>
              <a:ext uri="{FF2B5EF4-FFF2-40B4-BE49-F238E27FC236}">
                <a16:creationId xmlns:a16="http://schemas.microsoft.com/office/drawing/2014/main" id="{4570B7A2-AC15-AA45-8536-3CF200C5C239}"/>
              </a:ext>
            </a:extLst>
          </p:cNvPr>
          <p:cNvSpPr txBox="1">
            <a:spLocks noChangeArrowheads="1"/>
          </p:cNvSpPr>
          <p:nvPr/>
        </p:nvSpPr>
        <p:spPr bwMode="auto">
          <a:xfrm>
            <a:off x="2172982" y="6325991"/>
            <a:ext cx="1268015" cy="1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dirty="0"/>
              <a:t>Ana Corona</a:t>
            </a:r>
          </a:p>
          <a:p>
            <a:pPr algn="ctr" eaLnBrk="1" hangingPunct="1"/>
            <a:r>
              <a:rPr lang="en-US" altLang="en-US" sz="1350" dirty="0"/>
              <a:t>Spanish Translator/Interpreter</a:t>
            </a:r>
          </a:p>
        </p:txBody>
      </p:sp>
      <p:sp>
        <p:nvSpPr>
          <p:cNvPr id="13" name="TextBox 11">
            <a:extLst>
              <a:ext uri="{FF2B5EF4-FFF2-40B4-BE49-F238E27FC236}">
                <a16:creationId xmlns:a16="http://schemas.microsoft.com/office/drawing/2014/main" id="{1D1968C8-DAE4-4A1D-FA80-2667BEF1A7D2}"/>
              </a:ext>
            </a:extLst>
          </p:cNvPr>
          <p:cNvSpPr txBox="1">
            <a:spLocks noChangeArrowheads="1"/>
          </p:cNvSpPr>
          <p:nvPr/>
        </p:nvSpPr>
        <p:spPr bwMode="auto">
          <a:xfrm>
            <a:off x="8716788" y="6319203"/>
            <a:ext cx="1175147" cy="39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dirty="0"/>
              <a:t>Taanisha Rhone </a:t>
            </a:r>
          </a:p>
          <a:p>
            <a:pPr algn="ctr" eaLnBrk="1" hangingPunct="1"/>
            <a:r>
              <a:rPr lang="en-US" altLang="en-US" sz="1350" dirty="0"/>
              <a:t>Admin Assistant</a:t>
            </a:r>
          </a:p>
        </p:txBody>
      </p:sp>
      <p:sp>
        <p:nvSpPr>
          <p:cNvPr id="15" name="TextBox 14">
            <a:extLst>
              <a:ext uri="{FF2B5EF4-FFF2-40B4-BE49-F238E27FC236}">
                <a16:creationId xmlns:a16="http://schemas.microsoft.com/office/drawing/2014/main" id="{859E3122-6A88-DA0F-8A1C-1748AB2BF4E8}"/>
              </a:ext>
            </a:extLst>
          </p:cNvPr>
          <p:cNvSpPr txBox="1"/>
          <p:nvPr/>
        </p:nvSpPr>
        <p:spPr>
          <a:xfrm>
            <a:off x="3972465" y="4080298"/>
            <a:ext cx="4293501" cy="2554545"/>
          </a:xfrm>
          <a:prstGeom prst="rect">
            <a:avLst/>
          </a:prstGeom>
          <a:noFill/>
        </p:spPr>
        <p:txBody>
          <a:bodyPr wrap="square" rtlCol="0">
            <a:spAutoFit/>
          </a:bodyPr>
          <a:lstStyle/>
          <a:p>
            <a:pPr algn="ctr"/>
            <a:r>
              <a:rPr lang="en-US" sz="2000" dirty="0"/>
              <a:t>Contact Information</a:t>
            </a:r>
          </a:p>
          <a:p>
            <a:pPr algn="ctr"/>
            <a:r>
              <a:rPr lang="en-US" sz="2000" dirty="0"/>
              <a:t>ORPA Office: 801.581.3803 </a:t>
            </a:r>
          </a:p>
          <a:p>
            <a:pPr algn="ctr"/>
            <a:r>
              <a:rPr lang="en-US" sz="2000" dirty="0">
                <a:hlinkClick r:id="rId8"/>
              </a:rPr>
              <a:t>Participant.advocate@hsc.Utah.edu</a:t>
            </a:r>
            <a:endParaRPr lang="en-US" sz="2000" dirty="0"/>
          </a:p>
          <a:p>
            <a:pPr algn="ctr"/>
            <a:r>
              <a:rPr lang="en-US" sz="2000" dirty="0"/>
              <a:t>Language Access Services</a:t>
            </a:r>
          </a:p>
          <a:p>
            <a:pPr algn="ctr"/>
            <a:r>
              <a:rPr lang="en-US" sz="2000" dirty="0"/>
              <a:t>801.585.6745</a:t>
            </a:r>
          </a:p>
          <a:p>
            <a:pPr algn="ctr"/>
            <a:r>
              <a:rPr lang="en-US" sz="2000" dirty="0">
                <a:hlinkClick r:id="rId9"/>
              </a:rPr>
              <a:t>Research.translation@hsc.Utah.edu</a:t>
            </a:r>
            <a:endParaRPr lang="en-US" sz="2000" dirty="0"/>
          </a:p>
          <a:p>
            <a:pPr algn="ctr"/>
            <a:r>
              <a:rPr lang="en-US" sz="2000" dirty="0">
                <a:hlinkClick r:id="rId10"/>
              </a:rPr>
              <a:t>https://rpa.utah.edu</a:t>
            </a:r>
            <a:endParaRPr lang="en-US" sz="2000" dirty="0"/>
          </a:p>
          <a:p>
            <a:pPr algn="ctr"/>
            <a:endParaRPr lang="en-US" sz="2000" dirty="0"/>
          </a:p>
        </p:txBody>
      </p:sp>
    </p:spTree>
    <p:extLst>
      <p:ext uri="{BB962C8B-B14F-4D97-AF65-F5344CB8AC3E}">
        <p14:creationId xmlns:p14="http://schemas.microsoft.com/office/powerpoint/2010/main" val="3232391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1938992"/>
          </a:xfrm>
          <a:prstGeom prst="rect">
            <a:avLst/>
          </a:prstGeom>
          <a:noFill/>
        </p:spPr>
        <p:txBody>
          <a:bodyPr wrap="square" rtlCol="0">
            <a:spAutoFit/>
          </a:bodyPr>
          <a:lstStyle/>
          <a:p>
            <a:pPr algn="ctr"/>
            <a:r>
              <a:rPr lang="en-US" sz="2400" b="1" dirty="0">
                <a:latin typeface="Montserrat" panose="00000500000000000000" pitchFamily="50" charset="0"/>
              </a:rPr>
              <a:t>Trent </a:t>
            </a:r>
            <a:r>
              <a:rPr lang="en-US" sz="2400" b="1" dirty="0" err="1">
                <a:latin typeface="Montserrat" panose="00000500000000000000" pitchFamily="50" charset="0"/>
              </a:rPr>
              <a:t>Foxley</a:t>
            </a:r>
            <a:r>
              <a:rPr lang="en-US" sz="2400" b="1" dirty="0">
                <a:latin typeface="Montserrat" panose="00000500000000000000" pitchFamily="50" charset="0"/>
              </a:rPr>
              <a:t>, Director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oqc.utah.edu</a:t>
            </a:r>
            <a:endParaRPr lang="en-US" sz="2400" dirty="0">
              <a:latin typeface="Montserrat" panose="00000500000000000000" pitchFamily="50" charset="0"/>
            </a:endParaRPr>
          </a:p>
          <a:p>
            <a:pPr algn="ctr"/>
            <a:endParaRPr lang="en-US" sz="2400" dirty="0">
              <a:latin typeface="Montserrat" panose="00000500000000000000" pitchFamily="50" charset="0"/>
            </a:endParaRPr>
          </a:p>
          <a:p>
            <a:pPr algn="ctr"/>
            <a:r>
              <a:rPr lang="en-US" sz="2400" dirty="0">
                <a:latin typeface="Montserrat" panose="00000500000000000000" pitchFamily="50" charset="0"/>
              </a:rPr>
              <a:t>801-581-7170</a:t>
            </a:r>
          </a:p>
        </p:txBody>
      </p:sp>
      <p:pic>
        <p:nvPicPr>
          <p:cNvPr id="4" name="Picture 3" descr="A red and white logo&#10;&#10;Description automatically generated">
            <a:extLst>
              <a:ext uri="{FF2B5EF4-FFF2-40B4-BE49-F238E27FC236}">
                <a16:creationId xmlns:a16="http://schemas.microsoft.com/office/drawing/2014/main" id="{665F5A69-B281-6C03-214E-A23E61FE7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72495"/>
            <a:ext cx="7772400" cy="2080490"/>
          </a:xfrm>
          <a:prstGeom prst="rect">
            <a:avLst/>
          </a:prstGeom>
        </p:spPr>
      </p:pic>
    </p:spTree>
    <p:extLst>
      <p:ext uri="{BB962C8B-B14F-4D97-AF65-F5344CB8AC3E}">
        <p14:creationId xmlns:p14="http://schemas.microsoft.com/office/powerpoint/2010/main" val="2746305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Office of Quality Compliance (OQC)</a:t>
            </a:r>
          </a:p>
        </p:txBody>
      </p:sp>
      <p:sp>
        <p:nvSpPr>
          <p:cNvPr id="5" name="Rectangle 4">
            <a:extLst>
              <a:ext uri="{FF2B5EF4-FFF2-40B4-BE49-F238E27FC236}">
                <a16:creationId xmlns:a16="http://schemas.microsoft.com/office/drawing/2014/main" id="{A24A6EAC-47F9-3594-6A50-6E21E9F9EAC7}"/>
              </a:ext>
            </a:extLst>
          </p:cNvPr>
          <p:cNvSpPr/>
          <p:nvPr/>
        </p:nvSpPr>
        <p:spPr>
          <a:xfrm>
            <a:off x="348346" y="3135590"/>
            <a:ext cx="4690793" cy="32835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A5E85FDB-A4AB-8BA4-5BCB-1ABEAD0CA6C8}"/>
              </a:ext>
            </a:extLst>
          </p:cNvPr>
          <p:cNvSpPr/>
          <p:nvPr/>
        </p:nvSpPr>
        <p:spPr>
          <a:xfrm>
            <a:off x="348348" y="3314704"/>
            <a:ext cx="1217582" cy="869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19D09061-2B7B-03BA-6111-A2A0BE4BC749}"/>
              </a:ext>
            </a:extLst>
          </p:cNvPr>
          <p:cNvSpPr txBox="1"/>
          <p:nvPr/>
        </p:nvSpPr>
        <p:spPr>
          <a:xfrm>
            <a:off x="678198" y="3441695"/>
            <a:ext cx="1941095" cy="615968"/>
          </a:xfrm>
          <a:prstGeom prst="rect">
            <a:avLst/>
          </a:prstGeom>
        </p:spPr>
        <p:txBody>
          <a:bodyPr vert="horz" wrap="square" lIns="0" tIns="0" rIns="0" bIns="0" rtlCol="0" anchor="ctr" anchorCtr="0">
            <a:noAutofit/>
          </a:bodyPr>
          <a:lstStyle/>
          <a:p>
            <a:pPr algn="r">
              <a:spcAft>
                <a:spcPts val="800"/>
              </a:spcAft>
            </a:pPr>
            <a:r>
              <a:rPr lang="en-US" sz="3200" b="1" dirty="0"/>
              <a:t>Reviews</a:t>
            </a:r>
          </a:p>
        </p:txBody>
      </p:sp>
      <p:sp>
        <p:nvSpPr>
          <p:cNvPr id="8" name="TextBox 7">
            <a:extLst>
              <a:ext uri="{FF2B5EF4-FFF2-40B4-BE49-F238E27FC236}">
                <a16:creationId xmlns:a16="http://schemas.microsoft.com/office/drawing/2014/main" id="{CA5348E5-88B2-50FB-9F5D-8E9345C0F2ED}"/>
              </a:ext>
            </a:extLst>
          </p:cNvPr>
          <p:cNvSpPr txBox="1"/>
          <p:nvPr/>
        </p:nvSpPr>
        <p:spPr>
          <a:xfrm>
            <a:off x="627703" y="4424909"/>
            <a:ext cx="4543069" cy="2211630"/>
          </a:xfrm>
          <a:prstGeom prst="rect">
            <a:avLst/>
          </a:prstGeom>
        </p:spPr>
        <p:txBody>
          <a:bodyPr vert="horz" wrap="square" lIns="0" tIns="0" rIns="0" bIns="0" rtlCol="0" anchor="t" anchorCtr="0">
            <a:noAutofit/>
          </a:bodyPr>
          <a:lstStyle/>
          <a:p>
            <a:pPr marL="285750" indent="-285750">
              <a:spcAft>
                <a:spcPts val="800"/>
              </a:spcAft>
              <a:buClr>
                <a:schemeClr val="accent1"/>
              </a:buClr>
              <a:buFont typeface="Arial" panose="020B0604020202020204" pitchFamily="34" charset="0"/>
              <a:buChar char="•"/>
            </a:pPr>
            <a:r>
              <a:rPr lang="en-US" sz="2000" dirty="0"/>
              <a:t>Self-Assessment Reviews</a:t>
            </a:r>
          </a:p>
          <a:p>
            <a:pPr marL="285750" indent="-285750">
              <a:spcAft>
                <a:spcPts val="800"/>
              </a:spcAft>
              <a:buClr>
                <a:schemeClr val="accent1"/>
              </a:buClr>
              <a:buFont typeface="Arial" panose="020B0604020202020204" pitchFamily="34" charset="0"/>
              <a:buChar char="•"/>
            </a:pPr>
            <a:r>
              <a:rPr lang="en-US" sz="2000" dirty="0"/>
              <a:t>Research Climate Assessments</a:t>
            </a:r>
          </a:p>
          <a:p>
            <a:pPr marL="285750" indent="-285750">
              <a:spcAft>
                <a:spcPts val="800"/>
              </a:spcAft>
              <a:buClr>
                <a:schemeClr val="accent1"/>
              </a:buClr>
              <a:buFont typeface="Arial" panose="020B0604020202020204" pitchFamily="34" charset="0"/>
              <a:buChar char="•"/>
            </a:pPr>
            <a:r>
              <a:rPr lang="en-US" sz="2000" dirty="0"/>
              <a:t>Best Practice Reviews</a:t>
            </a:r>
          </a:p>
        </p:txBody>
      </p:sp>
      <p:sp>
        <p:nvSpPr>
          <p:cNvPr id="9" name="Rectangle 8">
            <a:extLst>
              <a:ext uri="{FF2B5EF4-FFF2-40B4-BE49-F238E27FC236}">
                <a16:creationId xmlns:a16="http://schemas.microsoft.com/office/drawing/2014/main" id="{95272E1C-8CAB-7EB4-3922-A5F47B4B720B}"/>
              </a:ext>
            </a:extLst>
          </p:cNvPr>
          <p:cNvSpPr/>
          <p:nvPr/>
        </p:nvSpPr>
        <p:spPr>
          <a:xfrm>
            <a:off x="5450129" y="3135590"/>
            <a:ext cx="5155310" cy="328350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67A9795C-B198-BB34-D1A4-27434B876DFC}"/>
              </a:ext>
            </a:extLst>
          </p:cNvPr>
          <p:cNvSpPr txBox="1"/>
          <p:nvPr/>
        </p:nvSpPr>
        <p:spPr>
          <a:xfrm>
            <a:off x="5759565" y="4435049"/>
            <a:ext cx="4613775" cy="2615642"/>
          </a:xfrm>
          <a:prstGeom prst="rect">
            <a:avLst/>
          </a:prstGeom>
        </p:spPr>
        <p:txBody>
          <a:bodyPr vert="horz" wrap="square" lIns="0" tIns="0" rIns="0" bIns="0" rtlCol="0" anchor="t" anchorCtr="0">
            <a:noAutofit/>
          </a:bodyPr>
          <a:lstStyle/>
          <a:p>
            <a:pPr marL="285750" indent="-285750">
              <a:spcAft>
                <a:spcPts val="800"/>
              </a:spcAft>
              <a:buClr>
                <a:schemeClr val="accent1"/>
              </a:buClr>
              <a:buFont typeface="Arial" panose="020B0604020202020204" pitchFamily="34" charset="0"/>
              <a:buChar char="•"/>
            </a:pPr>
            <a:r>
              <a:rPr lang="en-US" dirty="0"/>
              <a:t>OQC Toolkit</a:t>
            </a:r>
          </a:p>
          <a:p>
            <a:pPr marL="285750" indent="-285750">
              <a:spcAft>
                <a:spcPts val="800"/>
              </a:spcAft>
              <a:buClr>
                <a:schemeClr val="accent1"/>
              </a:buClr>
              <a:buFont typeface="Arial" panose="020B0604020202020204" pitchFamily="34" charset="0"/>
              <a:buChar char="•"/>
            </a:pPr>
            <a:r>
              <a:rPr lang="en-US" dirty="0"/>
              <a:t>Guidance Documents</a:t>
            </a:r>
          </a:p>
          <a:p>
            <a:pPr marL="285750" indent="-285750">
              <a:spcAft>
                <a:spcPts val="800"/>
              </a:spcAft>
              <a:buClr>
                <a:schemeClr val="accent1"/>
              </a:buClr>
              <a:buFont typeface="Arial" panose="020B0604020202020204" pitchFamily="34" charset="0"/>
              <a:buChar char="•"/>
            </a:pPr>
            <a:r>
              <a:rPr lang="en-US" dirty="0"/>
              <a:t>Research Quality Compliance Network (RQCN)</a:t>
            </a:r>
          </a:p>
          <a:p>
            <a:pPr marL="285750" indent="-285750">
              <a:spcAft>
                <a:spcPts val="800"/>
              </a:spcAft>
              <a:buClr>
                <a:schemeClr val="accent1"/>
              </a:buClr>
              <a:buFont typeface="Arial" panose="020B0604020202020204" pitchFamily="34" charset="0"/>
              <a:buChar char="•"/>
            </a:pPr>
            <a:r>
              <a:rPr lang="en-US" dirty="0"/>
              <a:t>University-wide Clinical Research SOPs</a:t>
            </a:r>
          </a:p>
          <a:p>
            <a:pPr marL="285750" indent="-285750">
              <a:spcAft>
                <a:spcPts val="800"/>
              </a:spcAft>
              <a:buClr>
                <a:schemeClr val="accent1"/>
              </a:buClr>
              <a:buFont typeface="Arial" panose="020B0604020202020204" pitchFamily="34" charset="0"/>
              <a:buChar char="•"/>
            </a:pPr>
            <a:r>
              <a:rPr lang="en-US" dirty="0" err="1"/>
              <a:t>ClinicalTrials.gov</a:t>
            </a:r>
            <a:endParaRPr lang="en-US" dirty="0"/>
          </a:p>
          <a:p>
            <a:pPr marL="285750" indent="-285750">
              <a:spcAft>
                <a:spcPts val="800"/>
              </a:spcAft>
              <a:buClr>
                <a:schemeClr val="accent1"/>
              </a:buClr>
              <a:buFont typeface="Arial" panose="020B0604020202020204" pitchFamily="34" charset="0"/>
              <a:buChar char="•"/>
            </a:pPr>
            <a:endParaRPr lang="en-US" sz="1600" dirty="0">
              <a:solidFill>
                <a:schemeClr val="accent6"/>
              </a:solidFill>
            </a:endParaRPr>
          </a:p>
        </p:txBody>
      </p:sp>
      <p:sp>
        <p:nvSpPr>
          <p:cNvPr id="11" name="Rectangle 10">
            <a:extLst>
              <a:ext uri="{FF2B5EF4-FFF2-40B4-BE49-F238E27FC236}">
                <a16:creationId xmlns:a16="http://schemas.microsoft.com/office/drawing/2014/main" id="{28CEF752-2171-A556-146E-89C624EE346B}"/>
              </a:ext>
            </a:extLst>
          </p:cNvPr>
          <p:cNvSpPr/>
          <p:nvPr/>
        </p:nvSpPr>
        <p:spPr>
          <a:xfrm>
            <a:off x="5454766" y="3328489"/>
            <a:ext cx="1119153" cy="869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5FFD3423-8C5A-A250-CE44-83B249E074B1}"/>
              </a:ext>
            </a:extLst>
          </p:cNvPr>
          <p:cNvSpPr txBox="1"/>
          <p:nvPr/>
        </p:nvSpPr>
        <p:spPr>
          <a:xfrm>
            <a:off x="5775630" y="3466232"/>
            <a:ext cx="2161449" cy="615968"/>
          </a:xfrm>
          <a:prstGeom prst="rect">
            <a:avLst/>
          </a:prstGeom>
        </p:spPr>
        <p:txBody>
          <a:bodyPr vert="horz" wrap="square" lIns="0" tIns="0" rIns="0" bIns="0" rtlCol="0" anchor="ctr" anchorCtr="0">
            <a:noAutofit/>
          </a:bodyPr>
          <a:lstStyle/>
          <a:p>
            <a:pPr algn="r">
              <a:spcAft>
                <a:spcPts val="800"/>
              </a:spcAft>
            </a:pPr>
            <a:r>
              <a:rPr lang="en-US" sz="3200" b="1" dirty="0"/>
              <a:t>Resources</a:t>
            </a:r>
          </a:p>
        </p:txBody>
      </p:sp>
      <p:pic>
        <p:nvPicPr>
          <p:cNvPr id="1026" name="Picture 2" descr="Quality Management Icons - Free SVG &amp; PNG Quality Management Images - Noun  Project">
            <a:extLst>
              <a:ext uri="{FF2B5EF4-FFF2-40B4-BE49-F238E27FC236}">
                <a16:creationId xmlns:a16="http://schemas.microsoft.com/office/drawing/2014/main" id="{6CACF440-822F-4D77-D7CA-0D71D7F31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244" y="1695367"/>
            <a:ext cx="792922" cy="792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5076C3-1DA1-A235-80B3-EB57A353F449}"/>
              </a:ext>
            </a:extLst>
          </p:cNvPr>
          <p:cNvSpPr txBox="1"/>
          <p:nvPr/>
        </p:nvSpPr>
        <p:spPr>
          <a:xfrm>
            <a:off x="2145703" y="1733291"/>
            <a:ext cx="8210872" cy="1107996"/>
          </a:xfrm>
          <a:prstGeom prst="rect">
            <a:avLst/>
          </a:prstGeom>
          <a:noFill/>
        </p:spPr>
        <p:txBody>
          <a:bodyPr wrap="square" rtlCol="0">
            <a:spAutoFit/>
          </a:bodyPr>
          <a:lstStyle/>
          <a:p>
            <a:r>
              <a:rPr lang="en-US" sz="2400" b="0" i="0" dirty="0">
                <a:effectLst/>
                <a:latin typeface="Montserrat" pitchFamily="2" charset="77"/>
              </a:rPr>
              <a:t>Our mission is to facilitate ethical, efficient and high-quality research, and protect overall data integrity. </a:t>
            </a:r>
          </a:p>
          <a:p>
            <a:endParaRPr lang="en-US" dirty="0"/>
          </a:p>
        </p:txBody>
      </p:sp>
    </p:spTree>
    <p:extLst>
      <p:ext uri="{BB962C8B-B14F-4D97-AF65-F5344CB8AC3E}">
        <p14:creationId xmlns:p14="http://schemas.microsoft.com/office/powerpoint/2010/main" val="3748418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Chart 1" descr="Chart type: Clustered Column. 'Field2'&#10;&#10;Description automatically generated">
            <a:extLst>
              <a:ext uri="{FF2B5EF4-FFF2-40B4-BE49-F238E27FC236}">
                <a16:creationId xmlns:a16="http://schemas.microsoft.com/office/drawing/2014/main" id="{F8CC534F-A474-5670-58A8-B03C62652CA5}"/>
              </a:ext>
            </a:extLst>
          </p:cNvPr>
          <p:cNvGraphicFramePr>
            <a:graphicFrameLocks/>
          </p:cNvGraphicFramePr>
          <p:nvPr>
            <p:extLst>
              <p:ext uri="{D42A27DB-BD31-4B8C-83A1-F6EECF244321}">
                <p14:modId xmlns:p14="http://schemas.microsoft.com/office/powerpoint/2010/main" val="4165271838"/>
              </p:ext>
            </p:extLst>
          </p:nvPr>
        </p:nvGraphicFramePr>
        <p:xfrm>
          <a:off x="1370873" y="732363"/>
          <a:ext cx="5139847" cy="29749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descr="Chart type: Clustered Column. 'Field2'&#10;&#10;Description automatically generated">
            <a:extLst>
              <a:ext uri="{FF2B5EF4-FFF2-40B4-BE49-F238E27FC236}">
                <a16:creationId xmlns:a16="http://schemas.microsoft.com/office/drawing/2014/main" id="{29093223-37C5-1234-E1C8-51CC36D61452}"/>
              </a:ext>
            </a:extLst>
          </p:cNvPr>
          <p:cNvGraphicFramePr>
            <a:graphicFrameLocks/>
          </p:cNvGraphicFramePr>
          <p:nvPr>
            <p:extLst>
              <p:ext uri="{D42A27DB-BD31-4B8C-83A1-F6EECF244321}">
                <p14:modId xmlns:p14="http://schemas.microsoft.com/office/powerpoint/2010/main" val="1137847103"/>
              </p:ext>
            </p:extLst>
          </p:nvPr>
        </p:nvGraphicFramePr>
        <p:xfrm>
          <a:off x="1370873" y="3874900"/>
          <a:ext cx="5139847" cy="306574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4AD4E7A-7620-D93F-25AE-5790BF8D05F9}"/>
              </a:ext>
            </a:extLst>
          </p:cNvPr>
          <p:cNvSpPr txBox="1"/>
          <p:nvPr/>
        </p:nvSpPr>
        <p:spPr>
          <a:xfrm>
            <a:off x="1520687" y="332253"/>
            <a:ext cx="1513812" cy="400110"/>
          </a:xfrm>
          <a:prstGeom prst="rect">
            <a:avLst/>
          </a:prstGeom>
          <a:noFill/>
        </p:spPr>
        <p:txBody>
          <a:bodyPr wrap="none" rtlCol="0">
            <a:spAutoFit/>
          </a:bodyPr>
          <a:lstStyle/>
          <a:p>
            <a:r>
              <a:rPr lang="en-US" sz="2000" u="sng" dirty="0"/>
              <a:t>OQC Metrics</a:t>
            </a:r>
          </a:p>
        </p:txBody>
      </p:sp>
      <p:sp>
        <p:nvSpPr>
          <p:cNvPr id="5" name="TextBox 4">
            <a:extLst>
              <a:ext uri="{FF2B5EF4-FFF2-40B4-BE49-F238E27FC236}">
                <a16:creationId xmlns:a16="http://schemas.microsoft.com/office/drawing/2014/main" id="{58819972-54CE-04E5-6648-5D2D997EC336}"/>
              </a:ext>
            </a:extLst>
          </p:cNvPr>
          <p:cNvSpPr txBox="1"/>
          <p:nvPr/>
        </p:nvSpPr>
        <p:spPr>
          <a:xfrm>
            <a:off x="7096543" y="1397674"/>
            <a:ext cx="4532243" cy="4247317"/>
          </a:xfrm>
          <a:prstGeom prst="rect">
            <a:avLst/>
          </a:prstGeom>
          <a:noFill/>
        </p:spPr>
        <p:txBody>
          <a:bodyPr wrap="square" rtlCol="0">
            <a:spAutoFit/>
          </a:bodyPr>
          <a:lstStyle/>
          <a:p>
            <a:pPr algn="ctr"/>
            <a:r>
              <a:rPr lang="en-US" sz="2400" b="0" i="0" dirty="0">
                <a:effectLst/>
                <a:latin typeface="Montserrat" pitchFamily="2" charset="77"/>
              </a:rPr>
              <a:t>The OQC provides </a:t>
            </a:r>
            <a:r>
              <a:rPr lang="en-US" sz="3600" b="1" i="0" dirty="0">
                <a:effectLst/>
                <a:latin typeface="Montserrat" pitchFamily="2" charset="77"/>
              </a:rPr>
              <a:t>guidance</a:t>
            </a:r>
            <a:r>
              <a:rPr lang="en-US" sz="2400" b="0" i="0" dirty="0">
                <a:effectLst/>
                <a:latin typeface="Montserrat" pitchFamily="2" charset="77"/>
              </a:rPr>
              <a:t>,</a:t>
            </a:r>
          </a:p>
          <a:p>
            <a:pPr algn="ctr"/>
            <a:r>
              <a:rPr lang="en-US" sz="3600" b="1" dirty="0">
                <a:latin typeface="Montserrat" pitchFamily="2" charset="77"/>
              </a:rPr>
              <a:t>e</a:t>
            </a:r>
            <a:r>
              <a:rPr lang="en-US" sz="3600" b="1" i="0" dirty="0">
                <a:effectLst/>
                <a:latin typeface="Montserrat" pitchFamily="2" charset="77"/>
              </a:rPr>
              <a:t>ducation</a:t>
            </a:r>
            <a:endParaRPr lang="en-US" sz="3600" dirty="0">
              <a:latin typeface="Montserrat" pitchFamily="2" charset="77"/>
            </a:endParaRPr>
          </a:p>
          <a:p>
            <a:pPr algn="ctr"/>
            <a:r>
              <a:rPr lang="en-US" sz="2400" b="0" i="0" dirty="0">
                <a:effectLst/>
                <a:latin typeface="Montserrat" pitchFamily="2" charset="77"/>
              </a:rPr>
              <a:t>and </a:t>
            </a:r>
            <a:r>
              <a:rPr lang="en-US" sz="3600" b="1" i="0" dirty="0">
                <a:effectLst/>
                <a:latin typeface="Montserrat" pitchFamily="2" charset="77"/>
              </a:rPr>
              <a:t>resources</a:t>
            </a:r>
            <a:endParaRPr lang="en-US" sz="3600" dirty="0">
              <a:latin typeface="Montserrat" pitchFamily="2" charset="77"/>
            </a:endParaRPr>
          </a:p>
          <a:p>
            <a:pPr algn="ctr"/>
            <a:r>
              <a:rPr lang="en-US" sz="2400" b="0" i="0" dirty="0">
                <a:effectLst/>
                <a:latin typeface="Montserrat" pitchFamily="2" charset="77"/>
              </a:rPr>
              <a:t>to research teams and scholars across the University to promote responsible conduct of research.</a:t>
            </a:r>
          </a:p>
          <a:p>
            <a:endParaRPr lang="en-US" dirty="0"/>
          </a:p>
        </p:txBody>
      </p:sp>
    </p:spTree>
    <p:extLst>
      <p:ext uri="{BB962C8B-B14F-4D97-AF65-F5344CB8AC3E}">
        <p14:creationId xmlns:p14="http://schemas.microsoft.com/office/powerpoint/2010/main" val="3929297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fontScale="90000"/>
          </a:bodyPr>
          <a:lstStyle/>
          <a:p>
            <a:r>
              <a:rPr lang="en-US" sz="4000" dirty="0">
                <a:latin typeface="Montserrat SemiBold" panose="00000700000000000000" pitchFamily="50" charset="0"/>
              </a:rPr>
              <a:t>Office of Quality Compliance (OQC)</a:t>
            </a:r>
            <a:br>
              <a:rPr lang="en-US" sz="4000" dirty="0">
                <a:latin typeface="Montserrat SemiBold" panose="00000700000000000000" pitchFamily="50" charset="0"/>
              </a:rPr>
            </a:br>
            <a:r>
              <a:rPr lang="en-US" sz="4000" dirty="0">
                <a:latin typeface="Montserrat SemiBold" panose="00000700000000000000" pitchFamily="50" charset="0"/>
              </a:rPr>
              <a:t>Updates and Notifications</a:t>
            </a:r>
          </a:p>
        </p:txBody>
      </p:sp>
      <p:sp>
        <p:nvSpPr>
          <p:cNvPr id="4" name="TextBox 3">
            <a:extLst>
              <a:ext uri="{FF2B5EF4-FFF2-40B4-BE49-F238E27FC236}">
                <a16:creationId xmlns:a16="http://schemas.microsoft.com/office/drawing/2014/main" id="{AF4ECF71-F846-B6C9-6647-9974B6994F6C}"/>
              </a:ext>
            </a:extLst>
          </p:cNvPr>
          <p:cNvSpPr txBox="1"/>
          <p:nvPr/>
        </p:nvSpPr>
        <p:spPr>
          <a:xfrm>
            <a:off x="2580362" y="2052397"/>
            <a:ext cx="781483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latin typeface="Montserrat" panose="00000500000000000000" pitchFamily="50" charset="0"/>
              </a:rPr>
              <a:t>ClinicalTrials.gov</a:t>
            </a:r>
            <a:endParaRPr lang="en-US" sz="2400" dirty="0">
              <a:latin typeface="Montserrat" panose="00000500000000000000" pitchFamily="50" charset="0"/>
            </a:endParaRPr>
          </a:p>
          <a:p>
            <a:pPr marL="742950" lvl="1" indent="-285750">
              <a:buFont typeface="Arial" panose="020B0604020202020204" pitchFamily="34" charset="0"/>
              <a:buChar char="•"/>
            </a:pPr>
            <a:r>
              <a:rPr lang="en-US" sz="2000" dirty="0">
                <a:latin typeface="Montserrat" panose="00000500000000000000" pitchFamily="50" charset="0"/>
              </a:rPr>
              <a:t>Pre-Notice of Noncompliance</a:t>
            </a:r>
          </a:p>
          <a:p>
            <a:pPr marL="285750" indent="-285750">
              <a:buFont typeface="Arial" panose="020B0604020202020204" pitchFamily="34" charset="0"/>
              <a:buChar char="•"/>
            </a:pPr>
            <a:endParaRPr lang="en-US" sz="3200" dirty="0">
              <a:latin typeface="Montserrat" panose="00000500000000000000" pitchFamily="50" charset="0"/>
            </a:endParaRPr>
          </a:p>
          <a:p>
            <a:pPr marL="285750" indent="-285750">
              <a:buFont typeface="Arial" panose="020B0604020202020204" pitchFamily="34" charset="0"/>
              <a:buChar char="•"/>
            </a:pPr>
            <a:r>
              <a:rPr lang="en-US" sz="2400" dirty="0">
                <a:latin typeface="Montserrat" panose="00000500000000000000" pitchFamily="50" charset="0"/>
              </a:rPr>
              <a:t>Self-Assessments</a:t>
            </a:r>
          </a:p>
          <a:p>
            <a:pPr marL="742950" lvl="1" indent="-285750">
              <a:buFont typeface="Arial" panose="020B0604020202020204" pitchFamily="34" charset="0"/>
              <a:buChar char="•"/>
            </a:pPr>
            <a:r>
              <a:rPr lang="en-US" sz="2000" dirty="0">
                <a:latin typeface="Montserrat" panose="00000500000000000000" pitchFamily="50" charset="0"/>
              </a:rPr>
              <a:t>“Check Yourself”</a:t>
            </a:r>
          </a:p>
          <a:p>
            <a:pPr marL="285750" indent="-285750">
              <a:buFont typeface="Arial" panose="020B0604020202020204" pitchFamily="34" charset="0"/>
              <a:buChar char="•"/>
            </a:pPr>
            <a:endParaRPr lang="en-US" sz="3200" dirty="0">
              <a:latin typeface="Montserrat" panose="00000500000000000000" pitchFamily="50" charset="0"/>
            </a:endParaRPr>
          </a:p>
          <a:p>
            <a:pPr marL="285750" indent="-285750">
              <a:buFont typeface="Arial" panose="020B0604020202020204" pitchFamily="34" charset="0"/>
              <a:buChar char="•"/>
            </a:pPr>
            <a:r>
              <a:rPr lang="en-US" sz="2400" dirty="0">
                <a:latin typeface="Montserrat" panose="00000500000000000000" pitchFamily="50" charset="0"/>
              </a:rPr>
              <a:t>FDA Audits</a:t>
            </a:r>
          </a:p>
          <a:p>
            <a:pPr marL="742950" lvl="1" indent="-285750">
              <a:buFont typeface="Arial" panose="020B0604020202020204" pitchFamily="34" charset="0"/>
              <a:buChar char="•"/>
            </a:pPr>
            <a:r>
              <a:rPr lang="en-US" sz="2000" dirty="0">
                <a:latin typeface="Montserrat" panose="00000500000000000000" pitchFamily="50" charset="0"/>
              </a:rPr>
              <a:t>Notification, preparation and assistance</a:t>
            </a:r>
          </a:p>
          <a:p>
            <a:pPr marL="742950" lvl="1" indent="-285750">
              <a:buFont typeface="Arial" panose="020B0604020202020204" pitchFamily="34" charset="0"/>
              <a:buChar char="•"/>
            </a:pPr>
            <a:r>
              <a:rPr lang="en-US" sz="2000" dirty="0" err="1">
                <a:latin typeface="Montserrat" panose="00000500000000000000" pitchFamily="50" charset="0"/>
              </a:rPr>
              <a:t>oqc@utah.edu</a:t>
            </a:r>
            <a:endParaRPr lang="en-US" sz="2000" dirty="0">
              <a:latin typeface="Montserrat" panose="00000500000000000000" pitchFamily="50" charset="0"/>
            </a:endParaRPr>
          </a:p>
        </p:txBody>
      </p:sp>
      <p:pic>
        <p:nvPicPr>
          <p:cNvPr id="3074" name="Picture 2" descr="Research srip Lineal icon">
            <a:extLst>
              <a:ext uri="{FF2B5EF4-FFF2-40B4-BE49-F238E27FC236}">
                <a16:creationId xmlns:a16="http://schemas.microsoft.com/office/drawing/2014/main" id="{7A6CCE8C-325C-138C-7E35-FA01F9BEF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857" y="4229977"/>
            <a:ext cx="912051" cy="9120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eck mark Generic Mixed icon">
            <a:extLst>
              <a:ext uri="{FF2B5EF4-FFF2-40B4-BE49-F238E27FC236}">
                <a16:creationId xmlns:a16="http://schemas.microsoft.com/office/drawing/2014/main" id="{10D24816-5F11-BAEB-CBF3-73003C294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965" y="2942291"/>
            <a:ext cx="1049838" cy="10498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ebsite - Free computer icons">
            <a:extLst>
              <a:ext uri="{FF2B5EF4-FFF2-40B4-BE49-F238E27FC236}">
                <a16:creationId xmlns:a16="http://schemas.microsoft.com/office/drawing/2014/main" id="{7E192A75-82EA-A949-044F-93E8A4631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5273" y="1842360"/>
            <a:ext cx="945221" cy="9452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22FAEC-B70C-8C59-948F-72B68BF13857}"/>
              </a:ext>
            </a:extLst>
          </p:cNvPr>
          <p:cNvSpPr txBox="1"/>
          <p:nvPr/>
        </p:nvSpPr>
        <p:spPr>
          <a:xfrm rot="20640382">
            <a:off x="8278817" y="2768987"/>
            <a:ext cx="3289853" cy="861774"/>
          </a:xfrm>
          <a:prstGeom prst="rect">
            <a:avLst/>
          </a:prstGeom>
          <a:noFill/>
        </p:spPr>
        <p:txBody>
          <a:bodyPr wrap="square" rtlCol="0">
            <a:spAutoFit/>
          </a:bodyPr>
          <a:lstStyle/>
          <a:p>
            <a:pPr algn="ctr"/>
            <a:r>
              <a:rPr lang="en-US" b="1" u="sng" dirty="0">
                <a:solidFill>
                  <a:srgbClr val="C00000"/>
                </a:solidFill>
              </a:rPr>
              <a:t>Join the RQCN</a:t>
            </a:r>
          </a:p>
          <a:p>
            <a:r>
              <a:rPr lang="en-US" sz="1600" dirty="0">
                <a:hlinkClick r:id="rId6"/>
              </a:rPr>
              <a:t>https://</a:t>
            </a:r>
            <a:r>
              <a:rPr lang="en-US" sz="1600" dirty="0" err="1">
                <a:hlinkClick r:id="rId6"/>
              </a:rPr>
              <a:t>www.lists.utah.edu</a:t>
            </a:r>
            <a:r>
              <a:rPr lang="en-US" sz="1600" dirty="0">
                <a:hlinkClick r:id="rId6"/>
              </a:rPr>
              <a:t>/</a:t>
            </a:r>
            <a:r>
              <a:rPr lang="en-US" sz="1600" dirty="0" err="1">
                <a:hlinkClick r:id="rId6"/>
              </a:rPr>
              <a:t>wws</a:t>
            </a:r>
            <a:r>
              <a:rPr lang="en-US" sz="1600" dirty="0">
                <a:hlinkClick r:id="rId6"/>
              </a:rPr>
              <a:t>/subscribe/</a:t>
            </a:r>
            <a:r>
              <a:rPr lang="en-US" sz="1600" dirty="0" err="1">
                <a:hlinkClick r:id="rId6"/>
              </a:rPr>
              <a:t>rqcn?previous_action</a:t>
            </a:r>
            <a:r>
              <a:rPr lang="en-US" sz="1600" dirty="0">
                <a:hlinkClick r:id="rId6"/>
              </a:rPr>
              <a:t>=info</a:t>
            </a:r>
            <a:endParaRPr lang="en-US" sz="1600" dirty="0"/>
          </a:p>
        </p:txBody>
      </p:sp>
      <p:pic>
        <p:nvPicPr>
          <p:cNvPr id="3084" name="Picture 12" descr="Network - Free people icons">
            <a:extLst>
              <a:ext uri="{FF2B5EF4-FFF2-40B4-BE49-F238E27FC236}">
                <a16:creationId xmlns:a16="http://schemas.microsoft.com/office/drawing/2014/main" id="{E8CBFB19-8529-56DD-5F83-5CE0732C93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7747">
            <a:off x="9139028" y="1886789"/>
            <a:ext cx="945221" cy="9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236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35820" y="468715"/>
            <a:ext cx="10510157" cy="939574"/>
          </a:xfrm>
        </p:spPr>
        <p:txBody>
          <a:bodyPr>
            <a:normAutofit fontScale="90000"/>
          </a:bodyPr>
          <a:lstStyle/>
          <a:p>
            <a:r>
              <a:rPr lang="en-US" sz="4000" dirty="0">
                <a:latin typeface="Montserrat SemiBold" panose="00000700000000000000" pitchFamily="50" charset="0"/>
              </a:rPr>
              <a:t>Office of Quality Compliance (OQC)</a:t>
            </a:r>
            <a:br>
              <a:rPr lang="en-US" sz="4000" dirty="0">
                <a:latin typeface="Montserrat SemiBold" panose="00000700000000000000" pitchFamily="50" charset="0"/>
              </a:rPr>
            </a:br>
            <a:endParaRPr lang="en-US" sz="4000" dirty="0">
              <a:latin typeface="Montserrat SemiBold" panose="00000700000000000000" pitchFamily="50" charset="0"/>
            </a:endParaRPr>
          </a:p>
        </p:txBody>
      </p:sp>
      <p:sp>
        <p:nvSpPr>
          <p:cNvPr id="3" name="TextBox 2">
            <a:extLst>
              <a:ext uri="{FF2B5EF4-FFF2-40B4-BE49-F238E27FC236}">
                <a16:creationId xmlns:a16="http://schemas.microsoft.com/office/drawing/2014/main" id="{1DB6ACA5-2045-7323-C73F-78D99840BA8A}"/>
              </a:ext>
            </a:extLst>
          </p:cNvPr>
          <p:cNvSpPr txBox="1"/>
          <p:nvPr/>
        </p:nvSpPr>
        <p:spPr>
          <a:xfrm>
            <a:off x="3957964" y="1517047"/>
            <a:ext cx="4082794" cy="2154436"/>
          </a:xfrm>
          <a:prstGeom prst="rect">
            <a:avLst/>
          </a:prstGeom>
          <a:noFill/>
        </p:spPr>
        <p:txBody>
          <a:bodyPr wrap="square" rtlCol="0">
            <a:spAutoFit/>
          </a:bodyPr>
          <a:lstStyle/>
          <a:p>
            <a:r>
              <a:rPr lang="en-US" sz="2400" u="sng" dirty="0">
                <a:latin typeface="Montserrat" panose="00000500000000000000" pitchFamily="50" charset="0"/>
              </a:rPr>
              <a:t>Contact Information</a:t>
            </a:r>
          </a:p>
          <a:p>
            <a:endParaRPr lang="en-US" sz="1400" dirty="0">
              <a:latin typeface="Montserrat" panose="00000500000000000000" pitchFamily="50" charset="0"/>
            </a:endParaRPr>
          </a:p>
          <a:p>
            <a:r>
              <a:rPr lang="en-US" sz="2400" dirty="0">
                <a:latin typeface="Montserrat" panose="00000500000000000000" pitchFamily="50" charset="0"/>
              </a:rPr>
              <a:t>    Website:  </a:t>
            </a:r>
            <a:r>
              <a:rPr lang="en-US" sz="2400" dirty="0" err="1">
                <a:latin typeface="Montserrat" panose="00000500000000000000" pitchFamily="50" charset="0"/>
              </a:rPr>
              <a:t>oqc.utah.edu</a:t>
            </a:r>
            <a:endParaRPr lang="en-US" sz="2400" dirty="0">
              <a:latin typeface="Montserrat" panose="00000500000000000000" pitchFamily="50" charset="0"/>
            </a:endParaRPr>
          </a:p>
          <a:p>
            <a:endParaRPr lang="en-US" sz="1000" dirty="0">
              <a:latin typeface="Montserrat" panose="00000500000000000000" pitchFamily="50" charset="0"/>
            </a:endParaRPr>
          </a:p>
          <a:p>
            <a:r>
              <a:rPr lang="en-US" sz="2400" dirty="0">
                <a:latin typeface="Montserrat" panose="00000500000000000000" pitchFamily="50" charset="0"/>
              </a:rPr>
              <a:t>    Email:  </a:t>
            </a:r>
            <a:r>
              <a:rPr lang="en-US" sz="2400" dirty="0" err="1">
                <a:latin typeface="Montserrat" panose="00000500000000000000" pitchFamily="50" charset="0"/>
              </a:rPr>
              <a:t>oqc</a:t>
            </a:r>
            <a:r>
              <a:rPr lang="en-US" sz="2400" dirty="0" err="1">
                <a:latin typeface="Montserrat" panose="00000500000000000000" pitchFamily="50" charset="0"/>
                <a:hlinkClick r:id="rId3">
                  <a:extLst>
                    <a:ext uri="{A12FA001-AC4F-418D-AE19-62706E023703}">
                      <ahyp:hlinkClr xmlns:ahyp="http://schemas.microsoft.com/office/drawing/2018/hyperlinkcolor" val="tx"/>
                    </a:ext>
                  </a:extLst>
                </a:hlinkClick>
              </a:rPr>
              <a:t>@utah.edu</a:t>
            </a:r>
            <a:endParaRPr lang="en-US" sz="2400" dirty="0">
              <a:latin typeface="Montserrat" panose="00000500000000000000" pitchFamily="50" charset="0"/>
            </a:endParaRPr>
          </a:p>
          <a:p>
            <a:endParaRPr lang="en-US" sz="1000" dirty="0">
              <a:latin typeface="Montserrat" panose="00000500000000000000" pitchFamily="50" charset="0"/>
            </a:endParaRPr>
          </a:p>
          <a:p>
            <a:r>
              <a:rPr lang="en-US" sz="2400" dirty="0">
                <a:latin typeface="Montserrat" panose="00000500000000000000" pitchFamily="50" charset="0"/>
              </a:rPr>
              <a:t>    Phone:  801-213-7092</a:t>
            </a:r>
          </a:p>
        </p:txBody>
      </p:sp>
      <p:pic>
        <p:nvPicPr>
          <p:cNvPr id="5" name="Picture 2" descr="Email Icon&quot; Images – Browse 4,655 Stock Photos, Vectors, and ...">
            <a:extLst>
              <a:ext uri="{FF2B5EF4-FFF2-40B4-BE49-F238E27FC236}">
                <a16:creationId xmlns:a16="http://schemas.microsoft.com/office/drawing/2014/main" id="{1B4913BC-83FA-7621-8430-957392955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192" y="2607232"/>
            <a:ext cx="731078" cy="5201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38B1D11-9937-58A2-3960-38B3986D9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9939" y="2112251"/>
            <a:ext cx="736048" cy="4820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lephone icon svg png free download - 5">
            <a:extLst>
              <a:ext uri="{FF2B5EF4-FFF2-40B4-BE49-F238E27FC236}">
                <a16:creationId xmlns:a16="http://schemas.microsoft.com/office/drawing/2014/main" id="{EC697A9D-9F88-A940-0107-DD76CFB9B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636" y="3189469"/>
            <a:ext cx="374653" cy="3746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6B1DA1-1284-025C-0446-F4BCCA353A3A}"/>
              </a:ext>
            </a:extLst>
          </p:cNvPr>
          <p:cNvSpPr txBox="1"/>
          <p:nvPr/>
        </p:nvSpPr>
        <p:spPr>
          <a:xfrm>
            <a:off x="335820" y="3290320"/>
            <a:ext cx="1497398" cy="461665"/>
          </a:xfrm>
          <a:prstGeom prst="rect">
            <a:avLst/>
          </a:prstGeom>
          <a:noFill/>
        </p:spPr>
        <p:txBody>
          <a:bodyPr wrap="none" rtlCol="0">
            <a:spAutoFit/>
          </a:bodyPr>
          <a:lstStyle/>
          <a:p>
            <a:r>
              <a:rPr lang="en-US" sz="2400" u="sng" dirty="0"/>
              <a:t>OQC Team</a:t>
            </a:r>
          </a:p>
        </p:txBody>
      </p:sp>
      <p:pic>
        <p:nvPicPr>
          <p:cNvPr id="7170" name="Picture 2">
            <a:extLst>
              <a:ext uri="{FF2B5EF4-FFF2-40B4-BE49-F238E27FC236}">
                <a16:creationId xmlns:a16="http://schemas.microsoft.com/office/drawing/2014/main" id="{0528D96F-E06A-CA38-1AAF-D24EF188D3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647" y="3843044"/>
            <a:ext cx="1497398" cy="22460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EF58B12-A77C-9941-B023-F08E687B6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9011" y="3832371"/>
            <a:ext cx="1497398" cy="22503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08564AA-E90D-B2FD-1122-9A41D2F5B3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7353" y="3840905"/>
            <a:ext cx="1497399" cy="225037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364529A5-57A9-60F7-0F65-1F4A549B31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5696" y="3840904"/>
            <a:ext cx="1497400" cy="225037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1FCF754C-C310-FA4A-DD13-2EBC0FEE53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6255" y="3840904"/>
            <a:ext cx="1497399" cy="22633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FFDBE7-4E79-0C20-326F-B5989D1DCC05}"/>
              </a:ext>
            </a:extLst>
          </p:cNvPr>
          <p:cNvSpPr txBox="1"/>
          <p:nvPr/>
        </p:nvSpPr>
        <p:spPr>
          <a:xfrm>
            <a:off x="828650" y="6105802"/>
            <a:ext cx="1315104" cy="553998"/>
          </a:xfrm>
          <a:prstGeom prst="rect">
            <a:avLst/>
          </a:prstGeom>
          <a:noFill/>
        </p:spPr>
        <p:txBody>
          <a:bodyPr wrap="none" rtlCol="0">
            <a:spAutoFit/>
          </a:bodyPr>
          <a:lstStyle/>
          <a:p>
            <a:pPr algn="ctr"/>
            <a:r>
              <a:rPr lang="en-US" dirty="0"/>
              <a:t>Trent Foxley</a:t>
            </a:r>
          </a:p>
          <a:p>
            <a:pPr algn="ctr"/>
            <a:r>
              <a:rPr lang="en-US" sz="1200" dirty="0"/>
              <a:t>Director</a:t>
            </a:r>
          </a:p>
        </p:txBody>
      </p:sp>
      <p:sp>
        <p:nvSpPr>
          <p:cNvPr id="10" name="TextBox 9">
            <a:extLst>
              <a:ext uri="{FF2B5EF4-FFF2-40B4-BE49-F238E27FC236}">
                <a16:creationId xmlns:a16="http://schemas.microsoft.com/office/drawing/2014/main" id="{A7A9C199-D5EB-CEE2-3213-03D9CA39EB0F}"/>
              </a:ext>
            </a:extLst>
          </p:cNvPr>
          <p:cNvSpPr txBox="1"/>
          <p:nvPr/>
        </p:nvSpPr>
        <p:spPr>
          <a:xfrm>
            <a:off x="2563538" y="6112286"/>
            <a:ext cx="2148344" cy="553998"/>
          </a:xfrm>
          <a:prstGeom prst="rect">
            <a:avLst/>
          </a:prstGeom>
          <a:noFill/>
        </p:spPr>
        <p:txBody>
          <a:bodyPr wrap="none" rtlCol="0">
            <a:spAutoFit/>
          </a:bodyPr>
          <a:lstStyle/>
          <a:p>
            <a:pPr algn="ctr"/>
            <a:r>
              <a:rPr lang="en-US" dirty="0"/>
              <a:t>Harley Lennon</a:t>
            </a:r>
          </a:p>
          <a:p>
            <a:pPr algn="ctr"/>
            <a:r>
              <a:rPr lang="en-US" sz="1200" dirty="0"/>
              <a:t>Research Compliance Associate</a:t>
            </a:r>
          </a:p>
        </p:txBody>
      </p:sp>
      <p:sp>
        <p:nvSpPr>
          <p:cNvPr id="11" name="TextBox 10">
            <a:extLst>
              <a:ext uri="{FF2B5EF4-FFF2-40B4-BE49-F238E27FC236}">
                <a16:creationId xmlns:a16="http://schemas.microsoft.com/office/drawing/2014/main" id="{5B8A6F9C-0E9E-1E3C-E1DD-573D51FDE883}"/>
              </a:ext>
            </a:extLst>
          </p:cNvPr>
          <p:cNvSpPr txBox="1"/>
          <p:nvPr/>
        </p:nvSpPr>
        <p:spPr>
          <a:xfrm>
            <a:off x="6866555" y="6095683"/>
            <a:ext cx="2148344" cy="553998"/>
          </a:xfrm>
          <a:prstGeom prst="rect">
            <a:avLst/>
          </a:prstGeom>
          <a:noFill/>
        </p:spPr>
        <p:txBody>
          <a:bodyPr wrap="none" rtlCol="0">
            <a:spAutoFit/>
          </a:bodyPr>
          <a:lstStyle/>
          <a:p>
            <a:pPr algn="ctr"/>
            <a:r>
              <a:rPr lang="en-US" dirty="0"/>
              <a:t>Frances </a:t>
            </a:r>
            <a:r>
              <a:rPr lang="en-US" dirty="0" err="1"/>
              <a:t>Sebahar</a:t>
            </a:r>
            <a:endParaRPr lang="en-US" dirty="0"/>
          </a:p>
          <a:p>
            <a:pPr algn="ctr"/>
            <a:r>
              <a:rPr lang="en-US" sz="1200" dirty="0"/>
              <a:t>Research Compliance Associate</a:t>
            </a:r>
          </a:p>
        </p:txBody>
      </p:sp>
      <p:sp>
        <p:nvSpPr>
          <p:cNvPr id="12" name="TextBox 11">
            <a:extLst>
              <a:ext uri="{FF2B5EF4-FFF2-40B4-BE49-F238E27FC236}">
                <a16:creationId xmlns:a16="http://schemas.microsoft.com/office/drawing/2014/main" id="{2F168573-F835-CD25-08B5-61F794A6B24C}"/>
              </a:ext>
            </a:extLst>
          </p:cNvPr>
          <p:cNvSpPr txBox="1"/>
          <p:nvPr/>
        </p:nvSpPr>
        <p:spPr>
          <a:xfrm>
            <a:off x="4711880" y="6112286"/>
            <a:ext cx="2148344" cy="553998"/>
          </a:xfrm>
          <a:prstGeom prst="rect">
            <a:avLst/>
          </a:prstGeom>
          <a:noFill/>
        </p:spPr>
        <p:txBody>
          <a:bodyPr wrap="none" rtlCol="0">
            <a:spAutoFit/>
          </a:bodyPr>
          <a:lstStyle/>
          <a:p>
            <a:pPr algn="ctr"/>
            <a:r>
              <a:rPr lang="en-US" dirty="0"/>
              <a:t>Alisa Rushton</a:t>
            </a:r>
          </a:p>
          <a:p>
            <a:pPr algn="ctr"/>
            <a:r>
              <a:rPr lang="en-US" sz="1200" dirty="0"/>
              <a:t>Research Compliance Associate</a:t>
            </a:r>
          </a:p>
        </p:txBody>
      </p:sp>
      <p:sp>
        <p:nvSpPr>
          <p:cNvPr id="13" name="TextBox 12">
            <a:extLst>
              <a:ext uri="{FF2B5EF4-FFF2-40B4-BE49-F238E27FC236}">
                <a16:creationId xmlns:a16="http://schemas.microsoft.com/office/drawing/2014/main" id="{8D74FF1B-0B5F-4B4D-E6D3-7810CEE44904}"/>
              </a:ext>
            </a:extLst>
          </p:cNvPr>
          <p:cNvSpPr txBox="1"/>
          <p:nvPr/>
        </p:nvSpPr>
        <p:spPr>
          <a:xfrm>
            <a:off x="9150034" y="6113874"/>
            <a:ext cx="1686745" cy="553998"/>
          </a:xfrm>
          <a:prstGeom prst="rect">
            <a:avLst/>
          </a:prstGeom>
          <a:noFill/>
        </p:spPr>
        <p:txBody>
          <a:bodyPr wrap="none" rtlCol="0">
            <a:spAutoFit/>
          </a:bodyPr>
          <a:lstStyle/>
          <a:p>
            <a:pPr algn="ctr"/>
            <a:r>
              <a:rPr lang="en-US" dirty="0" err="1"/>
              <a:t>Taanisha</a:t>
            </a:r>
            <a:r>
              <a:rPr lang="en-US" dirty="0"/>
              <a:t> Rhone</a:t>
            </a:r>
          </a:p>
          <a:p>
            <a:pPr algn="ctr"/>
            <a:r>
              <a:rPr lang="en-US" sz="1200" dirty="0"/>
              <a:t>Administrative Assistant</a:t>
            </a:r>
          </a:p>
        </p:txBody>
      </p:sp>
    </p:spTree>
    <p:extLst>
      <p:ext uri="{BB962C8B-B14F-4D97-AF65-F5344CB8AC3E}">
        <p14:creationId xmlns:p14="http://schemas.microsoft.com/office/powerpoint/2010/main" val="334586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7D56A5-7672-05F1-51F5-EF6C74732339}"/>
              </a:ext>
            </a:extLst>
          </p:cNvPr>
          <p:cNvSpPr>
            <a:spLocks noGrp="1"/>
          </p:cNvSpPr>
          <p:nvPr>
            <p:ph type="title" idx="4294967295"/>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ORIC Units</a:t>
            </a:r>
          </a:p>
        </p:txBody>
      </p:sp>
      <p:pic>
        <p:nvPicPr>
          <p:cNvPr id="4" name="Picture 3">
            <a:extLst>
              <a:ext uri="{FF2B5EF4-FFF2-40B4-BE49-F238E27FC236}">
                <a16:creationId xmlns:a16="http://schemas.microsoft.com/office/drawing/2014/main" id="{805B9E01-E656-5CEF-A2BE-5C39E8655074}"/>
              </a:ext>
            </a:extLst>
          </p:cNvPr>
          <p:cNvPicPr>
            <a:picLocks noChangeAspect="1"/>
          </p:cNvPicPr>
          <p:nvPr/>
        </p:nvPicPr>
        <p:blipFill>
          <a:blip r:embed="rId2"/>
          <a:stretch>
            <a:fillRect/>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id="{2BC131FD-82A2-5A47-8479-28E8FDD07299}"/>
              </a:ext>
            </a:extLst>
          </p:cNvPr>
          <p:cNvSpPr txBox="1"/>
          <p:nvPr/>
        </p:nvSpPr>
        <p:spPr>
          <a:xfrm>
            <a:off x="111512" y="5419493"/>
            <a:ext cx="5872976" cy="369332"/>
          </a:xfrm>
          <a:prstGeom prst="rect">
            <a:avLst/>
          </a:prstGeom>
          <a:noFill/>
        </p:spPr>
        <p:txBody>
          <a:bodyPr wrap="square" rtlCol="0">
            <a:spAutoFit/>
          </a:bodyPr>
          <a:lstStyle/>
          <a:p>
            <a:r>
              <a:rPr lang="en-US" dirty="0"/>
              <a:t>ORIC Annual Report: </a:t>
            </a:r>
            <a:r>
              <a:rPr lang="en-US" dirty="0">
                <a:hlinkClick r:id="rId3"/>
              </a:rPr>
              <a:t>oric-annual-report-2023.pdf (utah.edu)</a:t>
            </a:r>
            <a:endParaRPr lang="en-US" dirty="0"/>
          </a:p>
        </p:txBody>
      </p:sp>
    </p:spTree>
    <p:extLst>
      <p:ext uri="{BB962C8B-B14F-4D97-AF65-F5344CB8AC3E}">
        <p14:creationId xmlns:p14="http://schemas.microsoft.com/office/powerpoint/2010/main" val="3069074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2308324"/>
          </a:xfrm>
          <a:prstGeom prst="rect">
            <a:avLst/>
          </a:prstGeom>
          <a:noFill/>
        </p:spPr>
        <p:txBody>
          <a:bodyPr wrap="square" rtlCol="0">
            <a:spAutoFit/>
          </a:bodyPr>
          <a:lstStyle/>
          <a:p>
            <a:pPr algn="ctr"/>
            <a:r>
              <a:rPr lang="en-US" sz="2400" b="1" dirty="0">
                <a:latin typeface="Montserrat" panose="00000500000000000000" pitchFamily="50" charset="0"/>
              </a:rPr>
              <a:t>Jesse Morris, PhD </a:t>
            </a:r>
          </a:p>
          <a:p>
            <a:pPr algn="ctr"/>
            <a:r>
              <a:rPr lang="en-US" sz="2400" b="1" dirty="0">
                <a:latin typeface="Montserrat" panose="00000500000000000000" pitchFamily="50" charset="0"/>
              </a:rPr>
              <a:t>Director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education.research.utah.edu</a:t>
            </a:r>
            <a:endParaRPr lang="en-US" sz="2400" dirty="0">
              <a:latin typeface="Montserrat" panose="00000500000000000000" pitchFamily="50" charset="0"/>
            </a:endParaRP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researcheducation@utah.edu</a:t>
            </a:r>
            <a:endParaRPr lang="en-US" sz="2400" dirty="0">
              <a:latin typeface="Montserrat" panose="00000500000000000000" pitchFamily="50" charset="0"/>
            </a:endParaRPr>
          </a:p>
        </p:txBody>
      </p:sp>
      <p:pic>
        <p:nvPicPr>
          <p:cNvPr id="4" name="Picture 3" descr="A red and white logo&#10;&#10;Description automatically generated">
            <a:extLst>
              <a:ext uri="{FF2B5EF4-FFF2-40B4-BE49-F238E27FC236}">
                <a16:creationId xmlns:a16="http://schemas.microsoft.com/office/drawing/2014/main" id="{60563956-A53F-7310-4774-6445D3991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621316"/>
            <a:ext cx="7772400" cy="2039196"/>
          </a:xfrm>
          <a:prstGeom prst="rect">
            <a:avLst/>
          </a:prstGeom>
        </p:spPr>
      </p:pic>
    </p:spTree>
    <p:extLst>
      <p:ext uri="{BB962C8B-B14F-4D97-AF65-F5344CB8AC3E}">
        <p14:creationId xmlns:p14="http://schemas.microsoft.com/office/powerpoint/2010/main" val="1532367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Research Education (REd)</a:t>
            </a:r>
          </a:p>
        </p:txBody>
      </p:sp>
      <p:sp>
        <p:nvSpPr>
          <p:cNvPr id="4" name="TextBox 3">
            <a:extLst>
              <a:ext uri="{FF2B5EF4-FFF2-40B4-BE49-F238E27FC236}">
                <a16:creationId xmlns:a16="http://schemas.microsoft.com/office/drawing/2014/main" id="{E45915CB-E65B-CB28-F146-766C1E997371}"/>
              </a:ext>
            </a:extLst>
          </p:cNvPr>
          <p:cNvSpPr txBox="1"/>
          <p:nvPr/>
        </p:nvSpPr>
        <p:spPr>
          <a:xfrm>
            <a:off x="348346" y="1099677"/>
            <a:ext cx="11204812" cy="1477328"/>
          </a:xfrm>
          <a:prstGeom prst="rect">
            <a:avLst/>
          </a:prstGeom>
          <a:noFill/>
        </p:spPr>
        <p:txBody>
          <a:bodyPr wrap="square" rtlCol="0">
            <a:spAutoFit/>
          </a:bodyPr>
          <a:lstStyle/>
          <a:p>
            <a:endParaRPr lang="en-US" dirty="0">
              <a:latin typeface="Montserrat" panose="00000500000000000000" pitchFamily="50" charset="0"/>
            </a:endParaRPr>
          </a:p>
          <a:p>
            <a:r>
              <a:rPr lang="en-US" dirty="0">
                <a:latin typeface="Montserrat" panose="00000500000000000000" pitchFamily="50" charset="0"/>
              </a:rPr>
              <a:t>The Office of Research Education (REd) provides “comprehensive training and learning opportunities and resources for faculty, students and staff engaged in responsible conduct of research at the University of Utah.”</a:t>
            </a:r>
          </a:p>
          <a:p>
            <a:endParaRPr lang="en-US" dirty="0">
              <a:latin typeface="Montserrat" panose="00000500000000000000" pitchFamily="50" charset="0"/>
            </a:endParaRPr>
          </a:p>
        </p:txBody>
      </p:sp>
      <p:sp>
        <p:nvSpPr>
          <p:cNvPr id="3" name="TextBox 2">
            <a:extLst>
              <a:ext uri="{FF2B5EF4-FFF2-40B4-BE49-F238E27FC236}">
                <a16:creationId xmlns:a16="http://schemas.microsoft.com/office/drawing/2014/main" id="{220FC55F-8B10-C646-4B1E-A1824337CE65}"/>
              </a:ext>
            </a:extLst>
          </p:cNvPr>
          <p:cNvSpPr txBox="1"/>
          <p:nvPr/>
        </p:nvSpPr>
        <p:spPr>
          <a:xfrm>
            <a:off x="247865" y="2583533"/>
            <a:ext cx="11204812" cy="5078313"/>
          </a:xfrm>
          <a:prstGeom prst="rect">
            <a:avLst/>
          </a:prstGeom>
          <a:noFill/>
        </p:spPr>
        <p:txBody>
          <a:bodyPr wrap="square" rtlCol="0">
            <a:spAutoFit/>
          </a:bodyPr>
          <a:lstStyle/>
          <a:p>
            <a:r>
              <a:rPr lang="en-US" sz="2000" b="1" u="sng" dirty="0">
                <a:latin typeface="Montserrat" panose="00000500000000000000" pitchFamily="50" charset="0"/>
              </a:rPr>
              <a:t>REd Certificates</a:t>
            </a:r>
          </a:p>
          <a:p>
            <a:endParaRPr lang="en-US" dirty="0">
              <a:latin typeface="Montserrat" panose="00000500000000000000" pitchFamily="50" charset="0"/>
            </a:endParaRPr>
          </a:p>
          <a:p>
            <a:r>
              <a:rPr lang="en-US" dirty="0">
                <a:latin typeface="Montserrat" panose="00000500000000000000" pitchFamily="50" charset="0"/>
              </a:rPr>
              <a:t>Responsible Conduct of Research – Faculty/Staff</a:t>
            </a:r>
          </a:p>
          <a:p>
            <a:endParaRPr lang="en-US" dirty="0">
              <a:latin typeface="Montserrat" panose="00000500000000000000" pitchFamily="50" charset="0"/>
            </a:endParaRPr>
          </a:p>
          <a:p>
            <a:endParaRPr lang="en-US" dirty="0">
              <a:latin typeface="Montserrat" panose="00000500000000000000" pitchFamily="50" charset="0"/>
            </a:endParaRPr>
          </a:p>
          <a:p>
            <a:r>
              <a:rPr lang="en-US" dirty="0">
                <a:latin typeface="Montserrat" panose="00000500000000000000" pitchFamily="50" charset="0"/>
              </a:rPr>
              <a:t>Responsible Conduct of Research – Students</a:t>
            </a:r>
          </a:p>
          <a:p>
            <a:endParaRPr lang="en-US" dirty="0">
              <a:latin typeface="Montserrat" panose="00000500000000000000" pitchFamily="50" charset="0"/>
            </a:endParaRPr>
          </a:p>
          <a:p>
            <a:endParaRPr lang="en-US" dirty="0">
              <a:latin typeface="Montserrat" panose="00000500000000000000" pitchFamily="50" charset="0"/>
            </a:endParaRPr>
          </a:p>
          <a:p>
            <a:r>
              <a:rPr lang="en-US" dirty="0">
                <a:latin typeface="Montserrat" panose="00000500000000000000" pitchFamily="50" charset="0"/>
              </a:rPr>
              <a:t>Research Mentoring</a:t>
            </a:r>
          </a:p>
          <a:p>
            <a:endParaRPr lang="en-US" dirty="0">
              <a:latin typeface="Montserrat" panose="00000500000000000000" pitchFamily="50" charset="0"/>
            </a:endParaRPr>
          </a:p>
          <a:p>
            <a:endParaRPr lang="en-US" dirty="0">
              <a:latin typeface="Montserrat" panose="00000500000000000000" pitchFamily="50" charset="0"/>
            </a:endParaRPr>
          </a:p>
          <a:p>
            <a:r>
              <a:rPr lang="en-US" dirty="0">
                <a:latin typeface="Montserrat" panose="00000500000000000000" pitchFamily="50" charset="0"/>
              </a:rPr>
              <a:t>Finance and Budget Management</a:t>
            </a:r>
          </a:p>
          <a:p>
            <a:endParaRPr lang="en-US" dirty="0">
              <a:latin typeface="Montserrat" panose="00000500000000000000" pitchFamily="50" charset="0"/>
            </a:endParaRPr>
          </a:p>
          <a:p>
            <a:endParaRPr lang="en-US" dirty="0">
              <a:latin typeface="Montserrat" panose="00000500000000000000" pitchFamily="50" charset="0"/>
            </a:endParaRPr>
          </a:p>
          <a:p>
            <a:r>
              <a:rPr lang="en-US" dirty="0">
                <a:latin typeface="Montserrat" panose="00000500000000000000" pitchFamily="50" charset="0"/>
              </a:rPr>
              <a:t>Compliance in Research Activities</a:t>
            </a:r>
          </a:p>
          <a:p>
            <a:endParaRPr lang="en-US" dirty="0">
              <a:latin typeface="Montserrat" panose="00000500000000000000" pitchFamily="50" charset="0"/>
            </a:endParaRPr>
          </a:p>
          <a:p>
            <a:endParaRPr lang="en-US" dirty="0">
              <a:latin typeface="Montserrat" panose="00000500000000000000" pitchFamily="50" charset="0"/>
            </a:endParaRPr>
          </a:p>
          <a:p>
            <a:endParaRPr lang="en-US" dirty="0">
              <a:latin typeface="Montserrat" panose="00000500000000000000" pitchFamily="50" charset="0"/>
            </a:endParaRPr>
          </a:p>
        </p:txBody>
      </p:sp>
      <p:pic>
        <p:nvPicPr>
          <p:cNvPr id="5" name="Picture 4" descr="Text&#10;&#10;Description automatically generated">
            <a:extLst>
              <a:ext uri="{FF2B5EF4-FFF2-40B4-BE49-F238E27FC236}">
                <a16:creationId xmlns:a16="http://schemas.microsoft.com/office/drawing/2014/main" id="{7B2D6365-6271-0DDE-C8C2-7C32D43425CD}"/>
              </a:ext>
            </a:extLst>
          </p:cNvPr>
          <p:cNvPicPr>
            <a:picLocks noChangeAspect="1"/>
          </p:cNvPicPr>
          <p:nvPr/>
        </p:nvPicPr>
        <p:blipFill rotWithShape="1">
          <a:blip r:embed="rId3"/>
          <a:srcRect l="2963" t="15375" r="20731" b="4081"/>
          <a:stretch/>
        </p:blipFill>
        <p:spPr>
          <a:xfrm>
            <a:off x="7389029" y="2355733"/>
            <a:ext cx="4454625" cy="3456275"/>
          </a:xfrm>
          <a:prstGeom prst="rect">
            <a:avLst/>
          </a:prstGeom>
        </p:spPr>
      </p:pic>
      <p:sp>
        <p:nvSpPr>
          <p:cNvPr id="9" name="TextBox 8">
            <a:extLst>
              <a:ext uri="{FF2B5EF4-FFF2-40B4-BE49-F238E27FC236}">
                <a16:creationId xmlns:a16="http://schemas.microsoft.com/office/drawing/2014/main" id="{74289147-AC42-1E66-A9F5-9C9616E42CD8}"/>
              </a:ext>
            </a:extLst>
          </p:cNvPr>
          <p:cNvSpPr txBox="1"/>
          <p:nvPr/>
        </p:nvSpPr>
        <p:spPr>
          <a:xfrm>
            <a:off x="9799846" y="223157"/>
            <a:ext cx="2528256" cy="1015663"/>
          </a:xfrm>
          <a:prstGeom prst="rect">
            <a:avLst/>
          </a:prstGeom>
          <a:noFill/>
        </p:spPr>
        <p:txBody>
          <a:bodyPr wrap="none" rtlCol="0">
            <a:spAutoFit/>
          </a:bodyPr>
          <a:lstStyle/>
          <a:p>
            <a:r>
              <a:rPr lang="en-US" sz="1400" u="sng" dirty="0">
                <a:latin typeface="Montserrat" panose="00000500000000000000" pitchFamily="2" charset="0"/>
              </a:rPr>
              <a:t>Contact</a:t>
            </a:r>
            <a:r>
              <a:rPr lang="en-US" sz="1400" dirty="0">
                <a:latin typeface="Montserrat" panose="00000500000000000000" pitchFamily="2" charset="0"/>
              </a:rPr>
              <a:t>: Dr. Jesse Morris </a:t>
            </a:r>
          </a:p>
          <a:p>
            <a:r>
              <a:rPr lang="en-US" sz="1400" dirty="0">
                <a:latin typeface="Montserrat" panose="00000500000000000000" pitchFamily="2" charset="0"/>
              </a:rPr>
              <a:t>Director of REd</a:t>
            </a:r>
          </a:p>
          <a:p>
            <a:r>
              <a:rPr lang="en-US" sz="1400" dirty="0">
                <a:latin typeface="Montserrat" panose="00000500000000000000" pitchFamily="2" charset="0"/>
                <a:hlinkClick r:id="rId4"/>
              </a:rPr>
              <a:t>jesse.morris@utah.edu</a:t>
            </a:r>
            <a:endParaRPr lang="en-US" sz="1400" dirty="0">
              <a:latin typeface="Montserrat" panose="00000500000000000000" pitchFamily="2" charset="0"/>
            </a:endParaRPr>
          </a:p>
          <a:p>
            <a:endParaRPr lang="en-US" dirty="0"/>
          </a:p>
        </p:txBody>
      </p:sp>
      <p:pic>
        <p:nvPicPr>
          <p:cNvPr id="12" name="Picture 11" descr="A red and black logo&#10;&#10;Description automatically generated">
            <a:extLst>
              <a:ext uri="{FF2B5EF4-FFF2-40B4-BE49-F238E27FC236}">
                <a16:creationId xmlns:a16="http://schemas.microsoft.com/office/drawing/2014/main" id="{0F83F8C8-7F0D-B911-2A52-CAF806B9FE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60580" y="123541"/>
            <a:ext cx="1873241" cy="939575"/>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DF87A554-EFAF-A6CE-35AB-7E81A85235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926281"/>
            <a:ext cx="548640" cy="543559"/>
          </a:xfrm>
          <a:prstGeom prst="rect">
            <a:avLst/>
          </a:prstGeom>
        </p:spPr>
      </p:pic>
      <p:pic>
        <p:nvPicPr>
          <p:cNvPr id="14" name="Picture 13" descr="A qr code on a white background&#10;&#10;Description automatically generated">
            <a:extLst>
              <a:ext uri="{FF2B5EF4-FFF2-40B4-BE49-F238E27FC236}">
                <a16:creationId xmlns:a16="http://schemas.microsoft.com/office/drawing/2014/main" id="{C4751E9C-A07C-680A-D7DF-BD40F7A7C1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78817" y="3809551"/>
            <a:ext cx="543870" cy="548640"/>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88FEA861-1FBB-9186-E334-346E7D6217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9296" y="4600721"/>
            <a:ext cx="543696" cy="548640"/>
          </a:xfrm>
          <a:prstGeom prst="rect">
            <a:avLst/>
          </a:prstGeom>
        </p:spPr>
      </p:pic>
      <p:pic>
        <p:nvPicPr>
          <p:cNvPr id="18" name="Picture 17" descr="A qr code on a white background&#10;&#10;Description automatically generated">
            <a:extLst>
              <a:ext uri="{FF2B5EF4-FFF2-40B4-BE49-F238E27FC236}">
                <a16:creationId xmlns:a16="http://schemas.microsoft.com/office/drawing/2014/main" id="{DE5E480D-1D22-E391-F721-301D263240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6645" y="5407312"/>
            <a:ext cx="548640" cy="540450"/>
          </a:xfrm>
          <a:prstGeom prst="rect">
            <a:avLst/>
          </a:prstGeom>
        </p:spPr>
      </p:pic>
      <p:pic>
        <p:nvPicPr>
          <p:cNvPr id="20" name="Picture 19" descr="A qr code on a white background&#10;&#10;Description automatically generated">
            <a:extLst>
              <a:ext uri="{FF2B5EF4-FFF2-40B4-BE49-F238E27FC236}">
                <a16:creationId xmlns:a16="http://schemas.microsoft.com/office/drawing/2014/main" id="{D44A46A3-E1DA-3BE0-1061-416338AC77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V="1">
            <a:off x="4412150" y="6239374"/>
            <a:ext cx="553135" cy="548640"/>
          </a:xfrm>
          <a:prstGeom prst="rect">
            <a:avLst/>
          </a:prstGeom>
        </p:spPr>
      </p:pic>
    </p:spTree>
    <p:extLst>
      <p:ext uri="{BB962C8B-B14F-4D97-AF65-F5344CB8AC3E}">
        <p14:creationId xmlns:p14="http://schemas.microsoft.com/office/powerpoint/2010/main" val="2426783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029AB-3690-B70F-77D5-E216141C61B2}"/>
              </a:ext>
            </a:extLst>
          </p:cNvPr>
          <p:cNvSpPr txBox="1"/>
          <p:nvPr/>
        </p:nvSpPr>
        <p:spPr>
          <a:xfrm>
            <a:off x="1437293" y="1004887"/>
            <a:ext cx="6864734" cy="5109091"/>
          </a:xfrm>
          <a:prstGeom prst="rect">
            <a:avLst/>
          </a:prstGeom>
          <a:noFill/>
        </p:spPr>
        <p:txBody>
          <a:bodyPr wrap="square" rtlCol="0">
            <a:spAutoFit/>
          </a:bodyPr>
          <a:lstStyle/>
          <a:p>
            <a:r>
              <a:rPr lang="en-US" sz="2000" b="1" u="sng" dirty="0">
                <a:latin typeface="Montserrat" panose="00000500000000000000" pitchFamily="50" charset="0"/>
              </a:rPr>
              <a:t>2023 Highlights</a:t>
            </a:r>
          </a:p>
          <a:p>
            <a:endParaRPr lang="en-US" dirty="0">
              <a:latin typeface="Montserrat" panose="00000500000000000000" pitchFamily="50" charset="0"/>
            </a:endParaRPr>
          </a:p>
          <a:p>
            <a:r>
              <a:rPr lang="en-US" dirty="0">
                <a:latin typeface="Montserrat" panose="00000500000000000000" pitchFamily="50" charset="0"/>
              </a:rPr>
              <a:t>Offered 75 Unique Classes to &gt;1300 U of Utah participants</a:t>
            </a:r>
          </a:p>
          <a:p>
            <a:endParaRPr lang="en-US" dirty="0">
              <a:latin typeface="Montserrat" panose="00000500000000000000" pitchFamily="50" charset="0"/>
            </a:endParaRPr>
          </a:p>
          <a:p>
            <a:r>
              <a:rPr lang="en-US" dirty="0">
                <a:latin typeface="Montserrat" panose="00000500000000000000" pitchFamily="50" charset="0"/>
              </a:rPr>
              <a:t>Launched training opportunities to address new agency requirements from NSF</a:t>
            </a:r>
          </a:p>
          <a:p>
            <a:endParaRPr lang="en-US" dirty="0">
              <a:latin typeface="Montserrat" panose="00000500000000000000" pitchFamily="50" charset="0"/>
            </a:endParaRPr>
          </a:p>
          <a:p>
            <a:r>
              <a:rPr lang="en-US" dirty="0">
                <a:latin typeface="Montserrat" panose="00000500000000000000" pitchFamily="50" charset="0"/>
              </a:rPr>
              <a:t>Doubled Research Mentoring course offerings</a:t>
            </a:r>
          </a:p>
          <a:p>
            <a:endParaRPr lang="en-US" dirty="0">
              <a:latin typeface="Montserrat" panose="00000500000000000000" pitchFamily="50" charset="0"/>
            </a:endParaRPr>
          </a:p>
          <a:p>
            <a:r>
              <a:rPr lang="en-US" dirty="0">
                <a:latin typeface="Montserrat" panose="00000500000000000000" pitchFamily="50" charset="0"/>
              </a:rPr>
              <a:t>Expanded communications through new listserv, social media, and newsletters</a:t>
            </a:r>
          </a:p>
          <a:p>
            <a:endParaRPr lang="en-US" dirty="0">
              <a:latin typeface="Montserrat" panose="00000500000000000000" pitchFamily="50" charset="0"/>
            </a:endParaRPr>
          </a:p>
          <a:p>
            <a:endParaRPr lang="en-US" dirty="0">
              <a:latin typeface="Montserrat" panose="00000500000000000000" pitchFamily="50" charset="0"/>
            </a:endParaRPr>
          </a:p>
          <a:p>
            <a:endParaRPr lang="en-US" dirty="0">
              <a:latin typeface="Montserrat" panose="00000500000000000000" pitchFamily="50" charset="0"/>
            </a:endParaRPr>
          </a:p>
          <a:p>
            <a:endParaRPr lang="en-US" dirty="0">
              <a:latin typeface="Montserrat" panose="00000500000000000000" pitchFamily="50" charset="0"/>
            </a:endParaRPr>
          </a:p>
          <a:p>
            <a:endParaRPr lang="en-US" dirty="0">
              <a:latin typeface="Montserrat" panose="00000500000000000000" pitchFamily="50" charset="0"/>
            </a:endParaRPr>
          </a:p>
          <a:p>
            <a:endParaRPr lang="en-US" dirty="0">
              <a:latin typeface="Montserrat" panose="00000500000000000000" pitchFamily="50" charset="0"/>
            </a:endParaRPr>
          </a:p>
          <a:p>
            <a:endParaRPr lang="en-US" dirty="0">
              <a:latin typeface="Montserrat" panose="00000500000000000000" pitchFamily="50" charset="0"/>
            </a:endParaRPr>
          </a:p>
        </p:txBody>
      </p:sp>
      <p:graphicFrame>
        <p:nvGraphicFramePr>
          <p:cNvPr id="5" name="Object 4">
            <a:extLst>
              <a:ext uri="{FF2B5EF4-FFF2-40B4-BE49-F238E27FC236}">
                <a16:creationId xmlns:a16="http://schemas.microsoft.com/office/drawing/2014/main" id="{B97E470A-2882-BFA3-25EE-3C1376CF2DEF}"/>
              </a:ext>
            </a:extLst>
          </p:cNvPr>
          <p:cNvGraphicFramePr>
            <a:graphicFrameLocks noChangeAspect="1"/>
          </p:cNvGraphicFramePr>
          <p:nvPr>
            <p:extLst>
              <p:ext uri="{D42A27DB-BD31-4B8C-83A1-F6EECF244321}">
                <p14:modId xmlns:p14="http://schemas.microsoft.com/office/powerpoint/2010/main" val="1944522110"/>
              </p:ext>
            </p:extLst>
          </p:nvPr>
        </p:nvGraphicFramePr>
        <p:xfrm>
          <a:off x="8697406" y="672091"/>
          <a:ext cx="3026832" cy="4677832"/>
        </p:xfrm>
        <a:graphic>
          <a:graphicData uri="http://schemas.openxmlformats.org/presentationml/2006/ole">
            <mc:AlternateContent xmlns:mc="http://schemas.openxmlformats.org/markup-compatibility/2006">
              <mc:Choice xmlns:v="urn:schemas-microsoft-com:vml" Requires="v">
                <p:oleObj name="Acrobat Document" r:id="rId3" imgW="3771770" imgH="5829300" progId="Acrobat.Document.DC">
                  <p:embed/>
                </p:oleObj>
              </mc:Choice>
              <mc:Fallback>
                <p:oleObj name="Acrobat Document" r:id="rId3" imgW="3771770" imgH="5829300" progId="Acrobat.Document.DC">
                  <p:embed/>
                  <p:pic>
                    <p:nvPicPr>
                      <p:cNvPr id="5" name="Object 4">
                        <a:extLst>
                          <a:ext uri="{FF2B5EF4-FFF2-40B4-BE49-F238E27FC236}">
                            <a16:creationId xmlns:a16="http://schemas.microsoft.com/office/drawing/2014/main" id="{B97E470A-2882-BFA3-25EE-3C1376CF2DEF}"/>
                          </a:ext>
                        </a:extLst>
                      </p:cNvPr>
                      <p:cNvPicPr/>
                      <p:nvPr/>
                    </p:nvPicPr>
                    <p:blipFill>
                      <a:blip r:embed="rId4"/>
                      <a:stretch>
                        <a:fillRect/>
                      </a:stretch>
                    </p:blipFill>
                    <p:spPr>
                      <a:xfrm>
                        <a:off x="8697406" y="672091"/>
                        <a:ext cx="3026832" cy="4677832"/>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69AA66FC-C2BC-8131-9EE2-72308158880A}"/>
              </a:ext>
            </a:extLst>
          </p:cNvPr>
          <p:cNvPicPr>
            <a:picLocks noChangeAspect="1"/>
          </p:cNvPicPr>
          <p:nvPr/>
        </p:nvPicPr>
        <p:blipFill>
          <a:blip r:embed="rId5"/>
          <a:stretch>
            <a:fillRect/>
          </a:stretch>
        </p:blipFill>
        <p:spPr>
          <a:xfrm>
            <a:off x="6412118" y="4773364"/>
            <a:ext cx="1640443" cy="2121263"/>
          </a:xfrm>
          <a:prstGeom prst="rect">
            <a:avLst/>
          </a:prstGeom>
        </p:spPr>
      </p:pic>
      <p:pic>
        <p:nvPicPr>
          <p:cNvPr id="7" name="Picture 6" descr="A screenshot of a newsletter&#10;&#10;Description automatically generated">
            <a:extLst>
              <a:ext uri="{FF2B5EF4-FFF2-40B4-BE49-F238E27FC236}">
                <a16:creationId xmlns:a16="http://schemas.microsoft.com/office/drawing/2014/main" id="{C6E73F76-EEBC-B51B-C902-D77EA688E72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35357" y="4757859"/>
            <a:ext cx="2469964" cy="2121263"/>
          </a:xfrm>
          <a:prstGeom prst="rect">
            <a:avLst/>
          </a:prstGeom>
        </p:spPr>
      </p:pic>
      <p:pic>
        <p:nvPicPr>
          <p:cNvPr id="8" name="Picture 7">
            <a:extLst>
              <a:ext uri="{FF2B5EF4-FFF2-40B4-BE49-F238E27FC236}">
                <a16:creationId xmlns:a16="http://schemas.microsoft.com/office/drawing/2014/main" id="{D8739D3A-DE44-FE06-EB97-8CE58F86484F}"/>
              </a:ext>
            </a:extLst>
          </p:cNvPr>
          <p:cNvPicPr>
            <a:picLocks noChangeAspect="1"/>
          </p:cNvPicPr>
          <p:nvPr/>
        </p:nvPicPr>
        <p:blipFill rotWithShape="1">
          <a:blip r:embed="rId7"/>
          <a:srcRect b="31516"/>
          <a:stretch/>
        </p:blipFill>
        <p:spPr>
          <a:xfrm>
            <a:off x="1407341" y="4776717"/>
            <a:ext cx="2330866" cy="2065742"/>
          </a:xfrm>
          <a:prstGeom prst="rect">
            <a:avLst/>
          </a:prstGeom>
          <a:ln>
            <a:solidFill>
              <a:schemeClr val="tx1"/>
            </a:solidFill>
          </a:ln>
        </p:spPr>
      </p:pic>
      <p:pic>
        <p:nvPicPr>
          <p:cNvPr id="9" name="Picture 8" descr="A red and black logo&#10;&#10;Description automatically generated">
            <a:extLst>
              <a:ext uri="{FF2B5EF4-FFF2-40B4-BE49-F238E27FC236}">
                <a16:creationId xmlns:a16="http://schemas.microsoft.com/office/drawing/2014/main" id="{A323D16A-21DC-E05A-B4F1-940EC540425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512865" y="15542"/>
            <a:ext cx="1873241" cy="939575"/>
          </a:xfrm>
          <a:prstGeom prst="rect">
            <a:avLst/>
          </a:prstGeom>
        </p:spPr>
      </p:pic>
      <p:pic>
        <p:nvPicPr>
          <p:cNvPr id="2" name="Picture 2" descr="New Effective Date for the Revised NSF Proposal &amp; Award Policies &amp;  Procedures Guide | Social Science Research Institute">
            <a:extLst>
              <a:ext uri="{FF2B5EF4-FFF2-40B4-BE49-F238E27FC236}">
                <a16:creationId xmlns:a16="http://schemas.microsoft.com/office/drawing/2014/main" id="{0923FB0E-6721-D2C4-3E9A-06260FE12591}"/>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129919" y="5727305"/>
            <a:ext cx="1051049" cy="10557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istory of the NIH Logo | National Institutes of Health (NIH)">
            <a:extLst>
              <a:ext uri="{FF2B5EF4-FFF2-40B4-BE49-F238E27FC236}">
                <a16:creationId xmlns:a16="http://schemas.microsoft.com/office/drawing/2014/main" id="{1E32E530-75FB-5371-18AA-FF71A68278BE}"/>
              </a:ext>
            </a:extLst>
          </p:cNvPr>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t="16496" b="15897"/>
          <a:stretch/>
        </p:blipFill>
        <p:spPr bwMode="auto">
          <a:xfrm>
            <a:off x="9335679" y="5818491"/>
            <a:ext cx="1365736" cy="92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34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Updates and Notifications</a:t>
            </a:r>
          </a:p>
        </p:txBody>
      </p:sp>
      <p:sp>
        <p:nvSpPr>
          <p:cNvPr id="3" name="TextBox 2">
            <a:extLst>
              <a:ext uri="{FF2B5EF4-FFF2-40B4-BE49-F238E27FC236}">
                <a16:creationId xmlns:a16="http://schemas.microsoft.com/office/drawing/2014/main" id="{C09A6896-F60C-8256-71E6-F364EAE987EF}"/>
              </a:ext>
            </a:extLst>
          </p:cNvPr>
          <p:cNvSpPr txBox="1"/>
          <p:nvPr/>
        </p:nvSpPr>
        <p:spPr>
          <a:xfrm>
            <a:off x="348345" y="2024441"/>
            <a:ext cx="10059375" cy="646331"/>
          </a:xfrm>
          <a:prstGeom prst="rect">
            <a:avLst/>
          </a:prstGeom>
          <a:noFill/>
        </p:spPr>
        <p:txBody>
          <a:bodyPr wrap="square" rtlCol="0">
            <a:spAutoFit/>
          </a:bodyPr>
          <a:lstStyle/>
          <a:p>
            <a:r>
              <a:rPr lang="en-US" dirty="0">
                <a:latin typeface="Montserrat" panose="00000500000000000000" pitchFamily="50" charset="0"/>
              </a:rPr>
              <a:t>Starting in Summer 2024 REd begin offering research education </a:t>
            </a:r>
          </a:p>
          <a:p>
            <a:r>
              <a:rPr lang="en-US" dirty="0">
                <a:latin typeface="Montserrat" panose="00000500000000000000" pitchFamily="50" charset="0"/>
              </a:rPr>
              <a:t>content beyond the University of Utah community</a:t>
            </a:r>
          </a:p>
        </p:txBody>
      </p:sp>
      <p:sp>
        <p:nvSpPr>
          <p:cNvPr id="5" name="TextBox 4">
            <a:extLst>
              <a:ext uri="{FF2B5EF4-FFF2-40B4-BE49-F238E27FC236}">
                <a16:creationId xmlns:a16="http://schemas.microsoft.com/office/drawing/2014/main" id="{932C5BB8-15AD-65E3-7C5A-89F720F356EC}"/>
              </a:ext>
            </a:extLst>
          </p:cNvPr>
          <p:cNvSpPr txBox="1"/>
          <p:nvPr/>
        </p:nvSpPr>
        <p:spPr>
          <a:xfrm>
            <a:off x="348345" y="3105834"/>
            <a:ext cx="10059375" cy="646331"/>
          </a:xfrm>
          <a:prstGeom prst="rect">
            <a:avLst/>
          </a:prstGeom>
          <a:noFill/>
        </p:spPr>
        <p:txBody>
          <a:bodyPr wrap="square" rtlCol="0">
            <a:spAutoFit/>
          </a:bodyPr>
          <a:lstStyle/>
          <a:p>
            <a:r>
              <a:rPr lang="en-US" dirty="0">
                <a:latin typeface="Montserrat" panose="00000500000000000000" pitchFamily="50" charset="0"/>
              </a:rPr>
              <a:t>Data Management Certificate will relaunch in 2024 to address new </a:t>
            </a:r>
          </a:p>
          <a:p>
            <a:r>
              <a:rPr lang="en-US" dirty="0">
                <a:latin typeface="Montserrat" panose="00000500000000000000" pitchFamily="50" charset="0"/>
              </a:rPr>
              <a:t>requirements from NIH</a:t>
            </a:r>
          </a:p>
        </p:txBody>
      </p:sp>
      <p:sp>
        <p:nvSpPr>
          <p:cNvPr id="6" name="TextBox 5">
            <a:extLst>
              <a:ext uri="{FF2B5EF4-FFF2-40B4-BE49-F238E27FC236}">
                <a16:creationId xmlns:a16="http://schemas.microsoft.com/office/drawing/2014/main" id="{E0BC48E6-E5AB-1690-15A9-07F6C302E35B}"/>
              </a:ext>
            </a:extLst>
          </p:cNvPr>
          <p:cNvSpPr txBox="1"/>
          <p:nvPr/>
        </p:nvSpPr>
        <p:spPr>
          <a:xfrm>
            <a:off x="348345" y="4335596"/>
            <a:ext cx="6224471" cy="646331"/>
          </a:xfrm>
          <a:prstGeom prst="rect">
            <a:avLst/>
          </a:prstGeom>
          <a:noFill/>
        </p:spPr>
        <p:txBody>
          <a:bodyPr wrap="square" rtlCol="0">
            <a:spAutoFit/>
          </a:bodyPr>
          <a:lstStyle/>
          <a:p>
            <a:r>
              <a:rPr lang="en-US" dirty="0">
                <a:latin typeface="Montserrat" panose="00000500000000000000" pitchFamily="50" charset="0"/>
              </a:rPr>
              <a:t>New course scheduling options to provide additional flexibility</a:t>
            </a:r>
          </a:p>
        </p:txBody>
      </p:sp>
      <p:pic>
        <p:nvPicPr>
          <p:cNvPr id="8" name="Picture 7" descr="A screenshot of a computer&#10;&#10;Description automatically generated">
            <a:extLst>
              <a:ext uri="{FF2B5EF4-FFF2-40B4-BE49-F238E27FC236}">
                <a16:creationId xmlns:a16="http://schemas.microsoft.com/office/drawing/2014/main" id="{EFF79C41-2A0C-EC31-87EA-FDA3CE60F46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176636" y="3811140"/>
            <a:ext cx="3032913" cy="304686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52267925-0E9A-0352-7F2C-AE1E353AD4E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485813" y="1315078"/>
            <a:ext cx="2105977" cy="4662096"/>
          </a:xfrm>
          <a:prstGeom prst="rect">
            <a:avLst/>
          </a:prstGeom>
        </p:spPr>
      </p:pic>
      <p:pic>
        <p:nvPicPr>
          <p:cNvPr id="13" name="Picture 12" descr="A red and black logo&#10;&#10;Description automatically generated">
            <a:extLst>
              <a:ext uri="{FF2B5EF4-FFF2-40B4-BE49-F238E27FC236}">
                <a16:creationId xmlns:a16="http://schemas.microsoft.com/office/drawing/2014/main" id="{E98AB7C4-A010-196A-F00F-3FE3360226E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12842" y="70810"/>
            <a:ext cx="1873241" cy="939575"/>
          </a:xfrm>
          <a:prstGeom prst="rect">
            <a:avLst/>
          </a:prstGeom>
        </p:spPr>
      </p:pic>
      <p:sp>
        <p:nvSpPr>
          <p:cNvPr id="4" name="TextBox 3">
            <a:extLst>
              <a:ext uri="{FF2B5EF4-FFF2-40B4-BE49-F238E27FC236}">
                <a16:creationId xmlns:a16="http://schemas.microsoft.com/office/drawing/2014/main" id="{0110DBEC-8D40-D5CF-9A33-8B4BEA1FFE4A}"/>
              </a:ext>
            </a:extLst>
          </p:cNvPr>
          <p:cNvSpPr txBox="1"/>
          <p:nvPr/>
        </p:nvSpPr>
        <p:spPr>
          <a:xfrm>
            <a:off x="348345" y="5506383"/>
            <a:ext cx="4644220" cy="1508105"/>
          </a:xfrm>
          <a:prstGeom prst="rect">
            <a:avLst/>
          </a:prstGeom>
          <a:noFill/>
        </p:spPr>
        <p:txBody>
          <a:bodyPr wrap="none" rtlCol="0">
            <a:spAutoFit/>
          </a:bodyPr>
          <a:lstStyle/>
          <a:p>
            <a:r>
              <a:rPr lang="en-US" sz="1400" u="sng" dirty="0">
                <a:latin typeface="Montserrat" panose="00000500000000000000" pitchFamily="2" charset="0"/>
              </a:rPr>
              <a:t>Contact</a:t>
            </a:r>
            <a:r>
              <a:rPr lang="en-US" sz="1400" dirty="0">
                <a:latin typeface="Montserrat" panose="00000500000000000000" pitchFamily="2" charset="0"/>
              </a:rPr>
              <a:t>: Dr. Jesse Morris </a:t>
            </a:r>
          </a:p>
          <a:p>
            <a:r>
              <a:rPr lang="en-US" sz="1400" dirty="0">
                <a:latin typeface="Montserrat" panose="00000500000000000000" pitchFamily="2" charset="0"/>
              </a:rPr>
              <a:t>Director of REd</a:t>
            </a:r>
          </a:p>
          <a:p>
            <a:r>
              <a:rPr lang="en-US" sz="1400" dirty="0">
                <a:latin typeface="Montserrat" panose="00000500000000000000" pitchFamily="2" charset="0"/>
                <a:hlinkClick r:id="rId6"/>
              </a:rPr>
              <a:t>jesse.morris@utah.edu</a:t>
            </a:r>
            <a:endParaRPr lang="en-US" sz="1400" dirty="0">
              <a:latin typeface="Montserrat" panose="00000500000000000000" pitchFamily="2" charset="0"/>
            </a:endParaRPr>
          </a:p>
          <a:p>
            <a:endParaRPr lang="en-US" sz="1400" dirty="0">
              <a:latin typeface="Montserrat" pitchFamily="2" charset="77"/>
            </a:endParaRPr>
          </a:p>
          <a:p>
            <a:r>
              <a:rPr lang="en-US" b="1" dirty="0">
                <a:latin typeface="Montserrat" pitchFamily="2" charset="77"/>
                <a:hlinkClick r:id="rId7"/>
              </a:rPr>
              <a:t>https://education.research.utah.edu/</a:t>
            </a:r>
            <a:endParaRPr lang="en-US" b="1" dirty="0">
              <a:latin typeface="Montserrat" pitchFamily="2" charset="77"/>
            </a:endParaRPr>
          </a:p>
          <a:p>
            <a:endParaRPr lang="en-US" dirty="0"/>
          </a:p>
        </p:txBody>
      </p:sp>
      <p:pic>
        <p:nvPicPr>
          <p:cNvPr id="9" name="Picture 8" descr="A qr code on a white background&#10;&#10;Description automatically generated">
            <a:extLst>
              <a:ext uri="{FF2B5EF4-FFF2-40B4-BE49-F238E27FC236}">
                <a16:creationId xmlns:a16="http://schemas.microsoft.com/office/drawing/2014/main" id="{69AA2DB2-3C73-A1D2-DFF0-A02311222D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3249" y="5716809"/>
            <a:ext cx="1094587" cy="1025697"/>
          </a:xfrm>
          <a:prstGeom prst="rect">
            <a:avLst/>
          </a:prstGeom>
        </p:spPr>
      </p:pic>
    </p:spTree>
    <p:extLst>
      <p:ext uri="{BB962C8B-B14F-4D97-AF65-F5344CB8AC3E}">
        <p14:creationId xmlns:p14="http://schemas.microsoft.com/office/powerpoint/2010/main" val="2172719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1938992"/>
          </a:xfrm>
          <a:prstGeom prst="rect">
            <a:avLst/>
          </a:prstGeom>
          <a:noFill/>
        </p:spPr>
        <p:txBody>
          <a:bodyPr wrap="square" rtlCol="0">
            <a:spAutoFit/>
          </a:bodyPr>
          <a:lstStyle/>
          <a:p>
            <a:pPr algn="ctr"/>
            <a:r>
              <a:rPr lang="en-US" sz="2400" b="1" dirty="0">
                <a:latin typeface="Montserrat" panose="00000500000000000000" pitchFamily="50" charset="0"/>
              </a:rPr>
              <a:t>Jahn Barlow, Director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rge.utah.edu</a:t>
            </a:r>
            <a:endParaRPr lang="en-US" sz="2400" dirty="0">
              <a:latin typeface="Montserrat" panose="00000500000000000000" pitchFamily="50" charset="0"/>
            </a:endParaRPr>
          </a:p>
          <a:p>
            <a:pPr algn="ctr"/>
            <a:endParaRPr lang="en-US" sz="2400" dirty="0">
              <a:latin typeface="Montserrat" panose="00000500000000000000" pitchFamily="50" charset="0"/>
            </a:endParaRPr>
          </a:p>
          <a:p>
            <a:pPr algn="ctr"/>
            <a:r>
              <a:rPr lang="en-US" sz="2400" dirty="0">
                <a:latin typeface="Montserrat" panose="00000500000000000000" pitchFamily="50" charset="0"/>
              </a:rPr>
              <a:t>801-581-6351</a:t>
            </a:r>
          </a:p>
        </p:txBody>
      </p:sp>
      <p:pic>
        <p:nvPicPr>
          <p:cNvPr id="4" name="Picture 3" descr="A red and white logo&#10;&#10;Description automatically generated">
            <a:extLst>
              <a:ext uri="{FF2B5EF4-FFF2-40B4-BE49-F238E27FC236}">
                <a16:creationId xmlns:a16="http://schemas.microsoft.com/office/drawing/2014/main" id="{D378CBF4-B235-AA8C-5F5A-B18EF53A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613118"/>
            <a:ext cx="7772400" cy="2063526"/>
          </a:xfrm>
          <a:prstGeom prst="rect">
            <a:avLst/>
          </a:prstGeom>
        </p:spPr>
      </p:pic>
    </p:spTree>
    <p:extLst>
      <p:ext uri="{BB962C8B-B14F-4D97-AF65-F5344CB8AC3E}">
        <p14:creationId xmlns:p14="http://schemas.microsoft.com/office/powerpoint/2010/main" val="3822054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fontScale="90000"/>
          </a:bodyPr>
          <a:lstStyle/>
          <a:p>
            <a:r>
              <a:rPr lang="en-US" sz="4000" dirty="0">
                <a:latin typeface="Montserrat SemiBold" panose="00000700000000000000" pitchFamily="50" charset="0"/>
              </a:rPr>
              <a:t>Utah Resource for Genetic and Epidemiologic Research (RGE)</a:t>
            </a:r>
          </a:p>
        </p:txBody>
      </p:sp>
      <p:sp>
        <p:nvSpPr>
          <p:cNvPr id="4" name="TextBox 3">
            <a:extLst>
              <a:ext uri="{FF2B5EF4-FFF2-40B4-BE49-F238E27FC236}">
                <a16:creationId xmlns:a16="http://schemas.microsoft.com/office/drawing/2014/main" id="{E45915CB-E65B-CB28-F146-766C1E997371}"/>
              </a:ext>
            </a:extLst>
          </p:cNvPr>
          <p:cNvSpPr txBox="1"/>
          <p:nvPr/>
        </p:nvSpPr>
        <p:spPr>
          <a:xfrm>
            <a:off x="348346" y="1501253"/>
            <a:ext cx="11204812" cy="5539978"/>
          </a:xfrm>
          <a:prstGeom prst="rect">
            <a:avLst/>
          </a:prstGeom>
          <a:noFill/>
        </p:spPr>
        <p:txBody>
          <a:bodyPr wrap="square" rtlCol="0">
            <a:spAutoFit/>
          </a:bodyPr>
          <a:lstStyle/>
          <a:p>
            <a:pPr marL="457200" indent="-457200">
              <a:buFont typeface="Wingdings" panose="05000000000000000000" pitchFamily="2" charset="2"/>
              <a:buChar char="§"/>
            </a:pPr>
            <a:r>
              <a:rPr lang="en-US" sz="2400" dirty="0"/>
              <a:t>Created by Executive Order of the Governor of Utah (1982, 1984)</a:t>
            </a:r>
          </a:p>
          <a:p>
            <a:pPr marL="342900" indent="-342900">
              <a:buFont typeface="Wingdings" panose="05000000000000000000" pitchFamily="2" charset="2"/>
              <a:buChar char="§"/>
            </a:pPr>
            <a:endParaRPr lang="en-US" sz="2400" dirty="0"/>
          </a:p>
          <a:p>
            <a:pPr marL="457200" indent="-457200">
              <a:buFont typeface="Wingdings" panose="05000000000000000000" pitchFamily="2" charset="2"/>
              <a:buChar char="§"/>
            </a:pPr>
            <a:r>
              <a:rPr lang="en-US" sz="2400" dirty="0"/>
              <a:t>Data resource for “the collection, storage, study, and dissemination of medical and related information” for “the purpose of reducing morbidity or mortality, or for the purpose of evaluating and improving the quality of hospital and medical care.”</a:t>
            </a:r>
          </a:p>
          <a:p>
            <a:pPr marL="457200" indent="-457200">
              <a:buFont typeface="Wingdings" panose="05000000000000000000" pitchFamily="2" charset="2"/>
              <a:buChar char="§"/>
            </a:pPr>
            <a:endParaRPr lang="en-US" sz="2400" dirty="0"/>
          </a:p>
          <a:p>
            <a:pPr marL="914400" lvl="1" indent="-457200">
              <a:buFont typeface="Wingdings" panose="05000000000000000000" pitchFamily="2" charset="2"/>
              <a:buChar char="§"/>
            </a:pPr>
            <a:r>
              <a:rPr lang="en-US" sz="2400" dirty="0"/>
              <a:t>Review and approve research projects requesting access to the Utah Population Database (UPDB), All Payer Claims Database (APCD) and Utah Cancer Registry (UCR)</a:t>
            </a:r>
          </a:p>
          <a:p>
            <a:pPr marL="914400" lvl="1" indent="-457200">
              <a:buFont typeface="Wingdings" panose="05000000000000000000" pitchFamily="2" charset="2"/>
              <a:buChar char="§"/>
            </a:pPr>
            <a:r>
              <a:rPr lang="en-US" sz="2400" dirty="0"/>
              <a:t>Legal agreements with other institutions who contribute data</a:t>
            </a:r>
          </a:p>
          <a:p>
            <a:pPr marL="914400" lvl="1" indent="-457200">
              <a:buFont typeface="Wingdings" panose="05000000000000000000" pitchFamily="2" charset="2"/>
              <a:buChar char="§"/>
            </a:pPr>
            <a:r>
              <a:rPr lang="en-US" sz="2400" dirty="0"/>
              <a:t>Regulatory oversight and compliance for projects using the data</a:t>
            </a:r>
          </a:p>
          <a:p>
            <a:pPr marL="914400" lvl="1" indent="-457200">
              <a:buFont typeface="Wingdings" panose="05000000000000000000" pitchFamily="2" charset="2"/>
              <a:buChar char="§"/>
            </a:pPr>
            <a:r>
              <a:rPr lang="en-US" sz="2400" dirty="0"/>
              <a:t>Policies and procedures for data access and use </a:t>
            </a:r>
            <a:r>
              <a:rPr lang="en-US" sz="2400" dirty="0">
                <a:solidFill>
                  <a:srgbClr val="002060"/>
                </a:solidFill>
                <a:hlinkClick r:id="rId3"/>
              </a:rPr>
              <a:t>https://rge.utah.edu/policies.php</a:t>
            </a:r>
            <a:endParaRPr lang="en-US" sz="2400" dirty="0">
              <a:solidFill>
                <a:srgbClr val="002060"/>
              </a:solidFill>
            </a:endParaRPr>
          </a:p>
          <a:p>
            <a:pPr marL="457200" indent="-457200">
              <a:buFont typeface="Arial" panose="020B0604020202020204" pitchFamily="34" charset="0"/>
              <a:buChar char="•"/>
            </a:pPr>
            <a:endParaRPr lang="en-US" sz="2400" dirty="0">
              <a:solidFill>
                <a:srgbClr val="002060"/>
              </a:solidFill>
            </a:endParaRPr>
          </a:p>
          <a:p>
            <a:endParaRPr lang="en-US" sz="2400" dirty="0">
              <a:solidFill>
                <a:srgbClr val="002060"/>
              </a:solidFill>
            </a:endParaRP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403070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838200" y="365125"/>
            <a:ext cx="10515600" cy="1325563"/>
          </a:xfrm>
        </p:spPr>
        <p:txBody>
          <a:bodyPr/>
          <a:lstStyle/>
          <a:p>
            <a:r>
              <a:rPr lang="en-US" dirty="0"/>
              <a:t>Data Sources</a:t>
            </a:r>
          </a:p>
        </p:txBody>
      </p:sp>
      <p:grpSp>
        <p:nvGrpSpPr>
          <p:cNvPr id="6" name="Group 5">
            <a:extLst>
              <a:ext uri="{FF2B5EF4-FFF2-40B4-BE49-F238E27FC236}">
                <a16:creationId xmlns:a16="http://schemas.microsoft.com/office/drawing/2014/main" id="{6CE5DDE3-47D4-694E-AF38-A117FAADBD07}"/>
              </a:ext>
            </a:extLst>
          </p:cNvPr>
          <p:cNvGrpSpPr/>
          <p:nvPr/>
        </p:nvGrpSpPr>
        <p:grpSpPr>
          <a:xfrm>
            <a:off x="3391106" y="365125"/>
            <a:ext cx="5462227" cy="5339913"/>
            <a:chOff x="3300073" y="1185092"/>
            <a:chExt cx="2521555" cy="2550227"/>
          </a:xfrm>
          <a:scene3d>
            <a:camera prst="orthographicFront">
              <a:rot lat="0" lon="0" rev="0"/>
            </a:camera>
            <a:lightRig rig="contrasting" dir="t">
              <a:rot lat="0" lon="0" rev="1200000"/>
            </a:lightRig>
          </a:scene3d>
        </p:grpSpPr>
        <p:sp>
          <p:nvSpPr>
            <p:cNvPr id="7" name="Oval 6">
              <a:extLst>
                <a:ext uri="{FF2B5EF4-FFF2-40B4-BE49-F238E27FC236}">
                  <a16:creationId xmlns:a16="http://schemas.microsoft.com/office/drawing/2014/main" id="{7338A20F-CE6D-D74A-A5AF-43E032C65CE0}"/>
                </a:ext>
              </a:extLst>
            </p:cNvPr>
            <p:cNvSpPr/>
            <p:nvPr/>
          </p:nvSpPr>
          <p:spPr>
            <a:xfrm>
              <a:off x="3300073" y="1185092"/>
              <a:ext cx="2521555" cy="2550227"/>
            </a:xfrm>
            <a:prstGeom prst="ellipse">
              <a:avLst/>
            </a:prstGeom>
            <a:noFill/>
          </p:spPr>
          <p:style>
            <a:lnRef idx="1">
              <a:schemeClr val="accent5"/>
            </a:lnRef>
            <a:fillRef idx="3">
              <a:schemeClr val="accent5"/>
            </a:fillRef>
            <a:effectRef idx="2">
              <a:schemeClr val="accent5"/>
            </a:effectRef>
            <a:fontRef idx="minor">
              <a:schemeClr val="lt1"/>
            </a:fontRef>
          </p:style>
          <p:txBody>
            <a:bodyPr/>
            <a:lstStyle/>
            <a:p>
              <a:endParaRPr lang="en-US" dirty="0"/>
            </a:p>
          </p:txBody>
        </p:sp>
        <p:sp>
          <p:nvSpPr>
            <p:cNvPr id="8" name="Oval 4">
              <a:extLst>
                <a:ext uri="{FF2B5EF4-FFF2-40B4-BE49-F238E27FC236}">
                  <a16:creationId xmlns:a16="http://schemas.microsoft.com/office/drawing/2014/main" id="{15CFAFB5-9877-3C44-9221-7E680EB65696}"/>
                </a:ext>
              </a:extLst>
            </p:cNvPr>
            <p:cNvSpPr/>
            <p:nvPr/>
          </p:nvSpPr>
          <p:spPr>
            <a:xfrm>
              <a:off x="3669346" y="1558564"/>
              <a:ext cx="1783009" cy="1803283"/>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a:t>UPDB</a:t>
              </a:r>
            </a:p>
            <a:p>
              <a:pPr lvl="0" algn="ctr" defTabSz="1778000">
                <a:lnSpc>
                  <a:spcPct val="90000"/>
                </a:lnSpc>
                <a:spcBef>
                  <a:spcPct val="0"/>
                </a:spcBef>
                <a:spcAft>
                  <a:spcPct val="35000"/>
                </a:spcAft>
              </a:pPr>
              <a:r>
                <a:rPr lang="en-US" sz="4000" dirty="0"/>
                <a:t>(</a:t>
              </a:r>
              <a:r>
                <a:rPr lang="en-US" sz="4000" kern="1200" dirty="0"/>
                <a:t>Person)</a:t>
              </a:r>
            </a:p>
          </p:txBody>
        </p:sp>
      </p:grpSp>
      <p:grpSp>
        <p:nvGrpSpPr>
          <p:cNvPr id="9" name="Group 8">
            <a:extLst>
              <a:ext uri="{FF2B5EF4-FFF2-40B4-BE49-F238E27FC236}">
                <a16:creationId xmlns:a16="http://schemas.microsoft.com/office/drawing/2014/main" id="{BF4A0B7F-0468-4F49-A7CC-FBB6B0EE7858}"/>
              </a:ext>
            </a:extLst>
          </p:cNvPr>
          <p:cNvGrpSpPr/>
          <p:nvPr/>
        </p:nvGrpSpPr>
        <p:grpSpPr>
          <a:xfrm>
            <a:off x="6888839" y="1031526"/>
            <a:ext cx="1360165" cy="1360165"/>
            <a:chOff x="4075335" y="187918"/>
            <a:chExt cx="1360165" cy="1360165"/>
          </a:xfrm>
          <a:scene3d>
            <a:camera prst="orthographicFront">
              <a:rot lat="0" lon="0" rev="0"/>
            </a:camera>
            <a:lightRig rig="contrasting" dir="t">
              <a:rot lat="0" lon="0" rev="1200000"/>
            </a:lightRig>
          </a:scene3d>
        </p:grpSpPr>
        <p:sp>
          <p:nvSpPr>
            <p:cNvPr id="10" name="Oval 9">
              <a:extLst>
                <a:ext uri="{FF2B5EF4-FFF2-40B4-BE49-F238E27FC236}">
                  <a16:creationId xmlns:a16="http://schemas.microsoft.com/office/drawing/2014/main" id="{780F08EE-62FD-CF4B-B981-58C8A19D3C3A}"/>
                </a:ext>
              </a:extLst>
            </p:cNvPr>
            <p:cNvSpPr/>
            <p:nvPr/>
          </p:nvSpPr>
          <p:spPr>
            <a:xfrm>
              <a:off x="4075335" y="187918"/>
              <a:ext cx="1360165" cy="1360165"/>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1039569"/>
                <a:satOff val="-4797"/>
                <a:lumOff val="177"/>
                <a:alphaOff val="0"/>
              </a:schemeClr>
            </a:fillRef>
            <a:effectRef idx="0">
              <a:schemeClr val="accent4">
                <a:alpha val="50000"/>
                <a:hueOff val="1039569"/>
                <a:satOff val="-4797"/>
                <a:lumOff val="177"/>
                <a:alphaOff val="0"/>
              </a:schemeClr>
            </a:effectRef>
            <a:fontRef idx="minor">
              <a:schemeClr val="tx1"/>
            </a:fontRef>
          </p:style>
          <p:txBody>
            <a:bodyPr/>
            <a:lstStyle/>
            <a:p>
              <a:endParaRPr lang="en-US"/>
            </a:p>
          </p:txBody>
        </p:sp>
        <p:sp>
          <p:nvSpPr>
            <p:cNvPr id="11" name="Oval 6">
              <a:extLst>
                <a:ext uri="{FF2B5EF4-FFF2-40B4-BE49-F238E27FC236}">
                  <a16:creationId xmlns:a16="http://schemas.microsoft.com/office/drawing/2014/main" id="{3EBA9E03-EC1B-C243-88FC-FBD9040F9100}"/>
                </a:ext>
              </a:extLst>
            </p:cNvPr>
            <p:cNvSpPr/>
            <p:nvPr/>
          </p:nvSpPr>
          <p:spPr>
            <a:xfrm>
              <a:off x="4278124" y="423924"/>
              <a:ext cx="961781" cy="9617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UDHHS</a:t>
              </a:r>
            </a:p>
            <a:p>
              <a:pPr lvl="0" algn="ctr" defTabSz="800100">
                <a:lnSpc>
                  <a:spcPct val="90000"/>
                </a:lnSpc>
                <a:spcBef>
                  <a:spcPct val="0"/>
                </a:spcBef>
                <a:spcAft>
                  <a:spcPct val="35000"/>
                </a:spcAft>
              </a:pPr>
              <a:r>
                <a:rPr lang="en-US" sz="1800" kern="1200" dirty="0"/>
                <a:t>Birth &amp; Death</a:t>
              </a:r>
            </a:p>
          </p:txBody>
        </p:sp>
      </p:grpSp>
      <p:grpSp>
        <p:nvGrpSpPr>
          <p:cNvPr id="12" name="Group 11">
            <a:extLst>
              <a:ext uri="{FF2B5EF4-FFF2-40B4-BE49-F238E27FC236}">
                <a16:creationId xmlns:a16="http://schemas.microsoft.com/office/drawing/2014/main" id="{E8CEBC57-4378-E948-8088-7CCA50A7AA2F}"/>
              </a:ext>
            </a:extLst>
          </p:cNvPr>
          <p:cNvGrpSpPr/>
          <p:nvPr/>
        </p:nvGrpSpPr>
        <p:grpSpPr>
          <a:xfrm>
            <a:off x="1797454" y="4286146"/>
            <a:ext cx="2048236" cy="2064565"/>
            <a:chOff x="5035297" y="255257"/>
            <a:chExt cx="1360165" cy="1360165"/>
          </a:xfrm>
          <a:scene3d>
            <a:camera prst="orthographicFront">
              <a:rot lat="0" lon="0" rev="0"/>
            </a:camera>
            <a:lightRig rig="contrasting" dir="t">
              <a:rot lat="0" lon="0" rev="1200000"/>
            </a:lightRig>
          </a:scene3d>
        </p:grpSpPr>
        <p:sp>
          <p:nvSpPr>
            <p:cNvPr id="13" name="Oval 12">
              <a:extLst>
                <a:ext uri="{FF2B5EF4-FFF2-40B4-BE49-F238E27FC236}">
                  <a16:creationId xmlns:a16="http://schemas.microsoft.com/office/drawing/2014/main" id="{A40EB82A-71C8-D44E-BE2C-3B613D5EE272}"/>
                </a:ext>
              </a:extLst>
            </p:cNvPr>
            <p:cNvSpPr/>
            <p:nvPr/>
          </p:nvSpPr>
          <p:spPr>
            <a:xfrm>
              <a:off x="5035297" y="255257"/>
              <a:ext cx="1360165" cy="1360165"/>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2079139"/>
                <a:satOff val="-9594"/>
                <a:lumOff val="353"/>
                <a:alphaOff val="0"/>
              </a:schemeClr>
            </a:fillRef>
            <a:effectRef idx="0">
              <a:schemeClr val="accent4">
                <a:alpha val="50000"/>
                <a:hueOff val="2079139"/>
                <a:satOff val="-9594"/>
                <a:lumOff val="353"/>
                <a:alphaOff val="0"/>
              </a:schemeClr>
            </a:effectRef>
            <a:fontRef idx="minor">
              <a:schemeClr val="tx1"/>
            </a:fontRef>
          </p:style>
          <p:txBody>
            <a:bodyPr/>
            <a:lstStyle/>
            <a:p>
              <a:endParaRPr lang="en-US"/>
            </a:p>
          </p:txBody>
        </p:sp>
        <p:sp>
          <p:nvSpPr>
            <p:cNvPr id="14" name="Oval 8">
              <a:extLst>
                <a:ext uri="{FF2B5EF4-FFF2-40B4-BE49-F238E27FC236}">
                  <a16:creationId xmlns:a16="http://schemas.microsoft.com/office/drawing/2014/main" id="{04F01F97-D445-544E-8B0C-4F013F9B303C}"/>
                </a:ext>
              </a:extLst>
            </p:cNvPr>
            <p:cNvSpPr/>
            <p:nvPr/>
          </p:nvSpPr>
          <p:spPr>
            <a:xfrm>
              <a:off x="5234489" y="454449"/>
              <a:ext cx="961781" cy="9617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University of Utah Health</a:t>
              </a:r>
            </a:p>
            <a:p>
              <a:pPr lvl="0" algn="ctr" defTabSz="800100">
                <a:lnSpc>
                  <a:spcPct val="90000"/>
                </a:lnSpc>
                <a:spcBef>
                  <a:spcPct val="0"/>
                </a:spcBef>
                <a:spcAft>
                  <a:spcPct val="35000"/>
                </a:spcAft>
              </a:pPr>
              <a:r>
                <a:rPr lang="en-US" dirty="0"/>
                <a:t>EDW</a:t>
              </a:r>
              <a:endParaRPr lang="en-US" sz="1800" kern="1200" dirty="0"/>
            </a:p>
          </p:txBody>
        </p:sp>
      </p:grpSp>
      <p:grpSp>
        <p:nvGrpSpPr>
          <p:cNvPr id="15" name="Group 14">
            <a:extLst>
              <a:ext uri="{FF2B5EF4-FFF2-40B4-BE49-F238E27FC236}">
                <a16:creationId xmlns:a16="http://schemas.microsoft.com/office/drawing/2014/main" id="{17DEE1AD-1383-B448-8F8B-60A4BB9DD8B9}"/>
              </a:ext>
            </a:extLst>
          </p:cNvPr>
          <p:cNvGrpSpPr/>
          <p:nvPr/>
        </p:nvGrpSpPr>
        <p:grpSpPr>
          <a:xfrm>
            <a:off x="8475749" y="4224042"/>
            <a:ext cx="2089491" cy="2126669"/>
            <a:chOff x="7512555" y="3412838"/>
            <a:chExt cx="1577301" cy="1360165"/>
          </a:xfrm>
          <a:scene3d>
            <a:camera prst="orthographicFront">
              <a:rot lat="0" lon="0" rev="0"/>
            </a:camera>
            <a:lightRig rig="contrasting" dir="t">
              <a:rot lat="0" lon="0" rev="1200000"/>
            </a:lightRig>
          </a:scene3d>
        </p:grpSpPr>
        <p:sp>
          <p:nvSpPr>
            <p:cNvPr id="16" name="Oval 15">
              <a:extLst>
                <a:ext uri="{FF2B5EF4-FFF2-40B4-BE49-F238E27FC236}">
                  <a16:creationId xmlns:a16="http://schemas.microsoft.com/office/drawing/2014/main" id="{A554E42D-C3A5-A64C-B045-14F1DF12E72C}"/>
                </a:ext>
              </a:extLst>
            </p:cNvPr>
            <p:cNvSpPr/>
            <p:nvPr/>
          </p:nvSpPr>
          <p:spPr>
            <a:xfrm>
              <a:off x="7512555" y="3412838"/>
              <a:ext cx="1577301" cy="1360165"/>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3118708"/>
                <a:satOff val="-14390"/>
                <a:lumOff val="530"/>
                <a:alphaOff val="0"/>
              </a:schemeClr>
            </a:fillRef>
            <a:effectRef idx="0">
              <a:schemeClr val="accent4">
                <a:alpha val="50000"/>
                <a:hueOff val="3118708"/>
                <a:satOff val="-14390"/>
                <a:lumOff val="530"/>
                <a:alphaOff val="0"/>
              </a:schemeClr>
            </a:effectRef>
            <a:fontRef idx="minor">
              <a:schemeClr val="tx1"/>
            </a:fontRef>
          </p:style>
          <p:txBody>
            <a:bodyPr/>
            <a:lstStyle/>
            <a:p>
              <a:endParaRPr lang="en-US"/>
            </a:p>
          </p:txBody>
        </p:sp>
        <p:sp>
          <p:nvSpPr>
            <p:cNvPr id="17" name="Oval 10">
              <a:extLst>
                <a:ext uri="{FF2B5EF4-FFF2-40B4-BE49-F238E27FC236}">
                  <a16:creationId xmlns:a16="http://schemas.microsoft.com/office/drawing/2014/main" id="{09549B9E-3394-724B-86BA-A5DD12ACF6CB}"/>
                </a:ext>
              </a:extLst>
            </p:cNvPr>
            <p:cNvSpPr/>
            <p:nvPr/>
          </p:nvSpPr>
          <p:spPr>
            <a:xfrm>
              <a:off x="7707118" y="3639963"/>
              <a:ext cx="1228864" cy="9617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Intermountain Health</a:t>
              </a:r>
            </a:p>
            <a:p>
              <a:pPr lvl="0" algn="ctr" defTabSz="800100">
                <a:lnSpc>
                  <a:spcPct val="90000"/>
                </a:lnSpc>
                <a:spcBef>
                  <a:spcPct val="0"/>
                </a:spcBef>
                <a:spcAft>
                  <a:spcPct val="35000"/>
                </a:spcAft>
              </a:pPr>
              <a:r>
                <a:rPr lang="en-US" dirty="0"/>
                <a:t>EDW</a:t>
              </a:r>
              <a:endParaRPr lang="en-US" sz="1800" kern="1200" dirty="0"/>
            </a:p>
          </p:txBody>
        </p:sp>
      </p:grpSp>
      <p:grpSp>
        <p:nvGrpSpPr>
          <p:cNvPr id="18" name="Group 17">
            <a:extLst>
              <a:ext uri="{FF2B5EF4-FFF2-40B4-BE49-F238E27FC236}">
                <a16:creationId xmlns:a16="http://schemas.microsoft.com/office/drawing/2014/main" id="{D7C00D4A-D57F-7E47-A3AD-0D004C75004F}"/>
              </a:ext>
            </a:extLst>
          </p:cNvPr>
          <p:cNvGrpSpPr/>
          <p:nvPr/>
        </p:nvGrpSpPr>
        <p:grpSpPr>
          <a:xfrm>
            <a:off x="4104936" y="3784866"/>
            <a:ext cx="1360165" cy="1360165"/>
            <a:chOff x="5603418" y="2302721"/>
            <a:chExt cx="1360165" cy="1360165"/>
          </a:xfrm>
          <a:scene3d>
            <a:camera prst="orthographicFront">
              <a:rot lat="0" lon="0" rev="0"/>
            </a:camera>
            <a:lightRig rig="contrasting" dir="t">
              <a:rot lat="0" lon="0" rev="1200000"/>
            </a:lightRig>
          </a:scene3d>
        </p:grpSpPr>
        <p:sp>
          <p:nvSpPr>
            <p:cNvPr id="19" name="Oval 18">
              <a:extLst>
                <a:ext uri="{FF2B5EF4-FFF2-40B4-BE49-F238E27FC236}">
                  <a16:creationId xmlns:a16="http://schemas.microsoft.com/office/drawing/2014/main" id="{5D966155-CC8D-F649-9BFE-97D40BF92150}"/>
                </a:ext>
              </a:extLst>
            </p:cNvPr>
            <p:cNvSpPr/>
            <p:nvPr/>
          </p:nvSpPr>
          <p:spPr>
            <a:xfrm>
              <a:off x="5603418" y="2302721"/>
              <a:ext cx="1360165" cy="1360165"/>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4158277"/>
                <a:satOff val="-19187"/>
                <a:lumOff val="706"/>
                <a:alphaOff val="0"/>
              </a:schemeClr>
            </a:fillRef>
            <a:effectRef idx="0">
              <a:schemeClr val="accent4">
                <a:alpha val="50000"/>
                <a:hueOff val="4158277"/>
                <a:satOff val="-19187"/>
                <a:lumOff val="706"/>
                <a:alphaOff val="0"/>
              </a:schemeClr>
            </a:effectRef>
            <a:fontRef idx="minor">
              <a:schemeClr val="tx1"/>
            </a:fontRef>
          </p:style>
          <p:txBody>
            <a:bodyPr/>
            <a:lstStyle/>
            <a:p>
              <a:endParaRPr lang="en-US"/>
            </a:p>
          </p:txBody>
        </p:sp>
        <p:sp>
          <p:nvSpPr>
            <p:cNvPr id="20" name="Oval 12">
              <a:extLst>
                <a:ext uri="{FF2B5EF4-FFF2-40B4-BE49-F238E27FC236}">
                  <a16:creationId xmlns:a16="http://schemas.microsoft.com/office/drawing/2014/main" id="{09A82B65-271B-A84A-BFE9-5EE28BBAC6CC}"/>
                </a:ext>
              </a:extLst>
            </p:cNvPr>
            <p:cNvSpPr/>
            <p:nvPr/>
          </p:nvSpPr>
          <p:spPr>
            <a:xfrm>
              <a:off x="5689512" y="2479100"/>
              <a:ext cx="1194469" cy="9617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dirty="0"/>
                <a:t>Disease Registries</a:t>
              </a:r>
              <a:endParaRPr lang="en-US" sz="1800" kern="1200" dirty="0"/>
            </a:p>
          </p:txBody>
        </p:sp>
      </p:grpSp>
      <p:grpSp>
        <p:nvGrpSpPr>
          <p:cNvPr id="21" name="Group 20">
            <a:extLst>
              <a:ext uri="{FF2B5EF4-FFF2-40B4-BE49-F238E27FC236}">
                <a16:creationId xmlns:a16="http://schemas.microsoft.com/office/drawing/2014/main" id="{54E3F039-F496-E744-9113-47BB244775C2}"/>
              </a:ext>
            </a:extLst>
          </p:cNvPr>
          <p:cNvGrpSpPr/>
          <p:nvPr/>
        </p:nvGrpSpPr>
        <p:grpSpPr>
          <a:xfrm>
            <a:off x="6825266" y="3711517"/>
            <a:ext cx="1371889" cy="1406962"/>
            <a:chOff x="5078856" y="3199066"/>
            <a:chExt cx="1371889" cy="1459729"/>
          </a:xfrm>
          <a:scene3d>
            <a:camera prst="orthographicFront">
              <a:rot lat="0" lon="0" rev="0"/>
            </a:camera>
            <a:lightRig rig="contrasting" dir="t">
              <a:rot lat="0" lon="0" rev="1200000"/>
            </a:lightRig>
          </a:scene3d>
        </p:grpSpPr>
        <p:sp>
          <p:nvSpPr>
            <p:cNvPr id="22" name="Oval 21">
              <a:extLst>
                <a:ext uri="{FF2B5EF4-FFF2-40B4-BE49-F238E27FC236}">
                  <a16:creationId xmlns:a16="http://schemas.microsoft.com/office/drawing/2014/main" id="{0B08F8D0-B0C9-7446-805A-C81EDD321AED}"/>
                </a:ext>
              </a:extLst>
            </p:cNvPr>
            <p:cNvSpPr/>
            <p:nvPr/>
          </p:nvSpPr>
          <p:spPr>
            <a:xfrm>
              <a:off x="5078856" y="3199066"/>
              <a:ext cx="1371889" cy="1459729"/>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txBody>
            <a:bodyPr/>
            <a:lstStyle/>
            <a:p>
              <a:endParaRPr lang="en-US"/>
            </a:p>
          </p:txBody>
        </p:sp>
        <p:sp>
          <p:nvSpPr>
            <p:cNvPr id="23" name="Oval 14">
              <a:extLst>
                <a:ext uri="{FF2B5EF4-FFF2-40B4-BE49-F238E27FC236}">
                  <a16:creationId xmlns:a16="http://schemas.microsoft.com/office/drawing/2014/main" id="{9DA7BB6E-C802-EE4D-A71E-30CC47B03C22}"/>
                </a:ext>
              </a:extLst>
            </p:cNvPr>
            <p:cNvSpPr/>
            <p:nvPr/>
          </p:nvSpPr>
          <p:spPr>
            <a:xfrm>
              <a:off x="5142429" y="3412838"/>
              <a:ext cx="1308315" cy="1032185"/>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dirty="0"/>
                <a:t>UDHHS Healthcare Facilities Data</a:t>
              </a:r>
              <a:endParaRPr lang="en-US" sz="1800" kern="1200" dirty="0"/>
            </a:p>
          </p:txBody>
        </p:sp>
      </p:grpSp>
      <p:grpSp>
        <p:nvGrpSpPr>
          <p:cNvPr id="24" name="Group 23">
            <a:extLst>
              <a:ext uri="{FF2B5EF4-FFF2-40B4-BE49-F238E27FC236}">
                <a16:creationId xmlns:a16="http://schemas.microsoft.com/office/drawing/2014/main" id="{12354597-0160-3844-8483-FB41614A9FFF}"/>
              </a:ext>
            </a:extLst>
          </p:cNvPr>
          <p:cNvGrpSpPr/>
          <p:nvPr/>
        </p:nvGrpSpPr>
        <p:grpSpPr>
          <a:xfrm>
            <a:off x="7454107" y="2351352"/>
            <a:ext cx="1360165" cy="1360165"/>
            <a:chOff x="2800365" y="3241579"/>
            <a:chExt cx="1360165" cy="1360165"/>
          </a:xfrm>
          <a:scene3d>
            <a:camera prst="orthographicFront">
              <a:rot lat="0" lon="0" rev="0"/>
            </a:camera>
            <a:lightRig rig="contrasting" dir="t">
              <a:rot lat="0" lon="0" rev="1200000"/>
            </a:lightRig>
          </a:scene3d>
        </p:grpSpPr>
        <p:sp>
          <p:nvSpPr>
            <p:cNvPr id="25" name="Oval 24">
              <a:extLst>
                <a:ext uri="{FF2B5EF4-FFF2-40B4-BE49-F238E27FC236}">
                  <a16:creationId xmlns:a16="http://schemas.microsoft.com/office/drawing/2014/main" id="{ED512312-8559-9540-A80A-A4F247712529}"/>
                </a:ext>
              </a:extLst>
            </p:cNvPr>
            <p:cNvSpPr/>
            <p:nvPr/>
          </p:nvSpPr>
          <p:spPr>
            <a:xfrm>
              <a:off x="2800365" y="3241579"/>
              <a:ext cx="1360165" cy="1360165"/>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7276984"/>
                <a:satOff val="-33578"/>
                <a:lumOff val="1236"/>
                <a:alphaOff val="0"/>
              </a:schemeClr>
            </a:fillRef>
            <a:effectRef idx="0">
              <a:schemeClr val="accent4">
                <a:alpha val="50000"/>
                <a:hueOff val="7276984"/>
                <a:satOff val="-33578"/>
                <a:lumOff val="1236"/>
                <a:alphaOff val="0"/>
              </a:schemeClr>
            </a:effectRef>
            <a:fontRef idx="minor">
              <a:schemeClr val="tx1"/>
            </a:fontRef>
          </p:style>
          <p:txBody>
            <a:bodyPr/>
            <a:lstStyle/>
            <a:p>
              <a:endParaRPr lang="en-US"/>
            </a:p>
          </p:txBody>
        </p:sp>
        <p:sp>
          <p:nvSpPr>
            <p:cNvPr id="26" name="Oval 18">
              <a:extLst>
                <a:ext uri="{FF2B5EF4-FFF2-40B4-BE49-F238E27FC236}">
                  <a16:creationId xmlns:a16="http://schemas.microsoft.com/office/drawing/2014/main" id="{26DFC740-1150-8B45-97CF-6AA269A410B1}"/>
                </a:ext>
              </a:extLst>
            </p:cNvPr>
            <p:cNvSpPr/>
            <p:nvPr/>
          </p:nvSpPr>
          <p:spPr>
            <a:xfrm>
              <a:off x="2886459" y="3440771"/>
              <a:ext cx="1216168" cy="9617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Voter </a:t>
              </a:r>
              <a:r>
                <a:rPr lang="en-US" sz="1800" kern="1200" dirty="0" err="1"/>
                <a:t>Reg</a:t>
              </a:r>
              <a:r>
                <a:rPr lang="en-US" sz="1800" kern="1200" dirty="0"/>
                <a:t> &amp; US Census</a:t>
              </a:r>
            </a:p>
          </p:txBody>
        </p:sp>
      </p:grpSp>
      <p:grpSp>
        <p:nvGrpSpPr>
          <p:cNvPr id="27" name="Group 26">
            <a:extLst>
              <a:ext uri="{FF2B5EF4-FFF2-40B4-BE49-F238E27FC236}">
                <a16:creationId xmlns:a16="http://schemas.microsoft.com/office/drawing/2014/main" id="{B8AF252F-8660-9740-B7B4-DB3D0C865F86}"/>
              </a:ext>
            </a:extLst>
          </p:cNvPr>
          <p:cNvGrpSpPr/>
          <p:nvPr/>
        </p:nvGrpSpPr>
        <p:grpSpPr>
          <a:xfrm>
            <a:off x="3475702" y="2412913"/>
            <a:ext cx="1458382" cy="1351228"/>
            <a:chOff x="2055291" y="1698960"/>
            <a:chExt cx="1458382" cy="1351228"/>
          </a:xfrm>
          <a:scene3d>
            <a:camera prst="orthographicFront">
              <a:rot lat="0" lon="0" rev="0"/>
            </a:camera>
            <a:lightRig rig="contrasting" dir="t">
              <a:rot lat="0" lon="0" rev="1200000"/>
            </a:lightRig>
          </a:scene3d>
        </p:grpSpPr>
        <p:sp>
          <p:nvSpPr>
            <p:cNvPr id="28" name="Oval 27">
              <a:extLst>
                <a:ext uri="{FF2B5EF4-FFF2-40B4-BE49-F238E27FC236}">
                  <a16:creationId xmlns:a16="http://schemas.microsoft.com/office/drawing/2014/main" id="{C366A1C7-0ECD-B444-8E74-EFAD9273E5BD}"/>
                </a:ext>
              </a:extLst>
            </p:cNvPr>
            <p:cNvSpPr/>
            <p:nvPr/>
          </p:nvSpPr>
          <p:spPr>
            <a:xfrm>
              <a:off x="2055291" y="1698960"/>
              <a:ext cx="1458382" cy="1351228"/>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8316554"/>
                <a:satOff val="-38374"/>
                <a:lumOff val="1412"/>
                <a:alphaOff val="0"/>
              </a:schemeClr>
            </a:fillRef>
            <a:effectRef idx="0">
              <a:schemeClr val="accent4">
                <a:alpha val="50000"/>
                <a:hueOff val="8316554"/>
                <a:satOff val="-38374"/>
                <a:lumOff val="1412"/>
                <a:alphaOff val="0"/>
              </a:schemeClr>
            </a:effectRef>
            <a:fontRef idx="minor">
              <a:schemeClr val="tx1"/>
            </a:fontRef>
          </p:style>
          <p:txBody>
            <a:bodyPr/>
            <a:lstStyle/>
            <a:p>
              <a:endParaRPr lang="en-US"/>
            </a:p>
          </p:txBody>
        </p:sp>
        <p:sp>
          <p:nvSpPr>
            <p:cNvPr id="29" name="Oval 20">
              <a:extLst>
                <a:ext uri="{FF2B5EF4-FFF2-40B4-BE49-F238E27FC236}">
                  <a16:creationId xmlns:a16="http://schemas.microsoft.com/office/drawing/2014/main" id="{73B47723-86A7-404A-B01F-4103432AD678}"/>
                </a:ext>
              </a:extLst>
            </p:cNvPr>
            <p:cNvSpPr/>
            <p:nvPr/>
          </p:nvSpPr>
          <p:spPr>
            <a:xfrm>
              <a:off x="2268866" y="1931929"/>
              <a:ext cx="1031232" cy="95546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Driver License</a:t>
              </a:r>
            </a:p>
          </p:txBody>
        </p:sp>
      </p:grpSp>
      <p:cxnSp>
        <p:nvCxnSpPr>
          <p:cNvPr id="30" name="Straight Connector 29">
            <a:extLst>
              <a:ext uri="{FF2B5EF4-FFF2-40B4-BE49-F238E27FC236}">
                <a16:creationId xmlns:a16="http://schemas.microsoft.com/office/drawing/2014/main" id="{6F6FA55C-AF98-2245-B948-3F9DD12C6AEA}"/>
              </a:ext>
            </a:extLst>
          </p:cNvPr>
          <p:cNvCxnSpPr/>
          <p:nvPr/>
        </p:nvCxnSpPr>
        <p:spPr>
          <a:xfrm flipH="1">
            <a:off x="3167422" y="3476158"/>
            <a:ext cx="2013160" cy="8650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37D79A0-5230-C044-BC87-15E89494098F}"/>
              </a:ext>
            </a:extLst>
          </p:cNvPr>
          <p:cNvCxnSpPr/>
          <p:nvPr/>
        </p:nvCxnSpPr>
        <p:spPr>
          <a:xfrm flipH="1" flipV="1">
            <a:off x="7091629" y="3476158"/>
            <a:ext cx="2163362" cy="7478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C257D62D-1343-BE47-A1D1-C1CA2AC5C8F3}"/>
              </a:ext>
            </a:extLst>
          </p:cNvPr>
          <p:cNvGrpSpPr/>
          <p:nvPr/>
        </p:nvGrpSpPr>
        <p:grpSpPr>
          <a:xfrm>
            <a:off x="4071438" y="1052748"/>
            <a:ext cx="1388941" cy="1360165"/>
            <a:chOff x="4272811" y="163596"/>
            <a:chExt cx="1214990" cy="1360165"/>
          </a:xfrm>
          <a:scene3d>
            <a:camera prst="orthographicFront">
              <a:rot lat="0" lon="0" rev="0"/>
            </a:camera>
            <a:lightRig rig="contrasting" dir="t">
              <a:rot lat="0" lon="0" rev="1200000"/>
            </a:lightRig>
          </a:scene3d>
        </p:grpSpPr>
        <p:sp>
          <p:nvSpPr>
            <p:cNvPr id="33" name="Oval 32">
              <a:extLst>
                <a:ext uri="{FF2B5EF4-FFF2-40B4-BE49-F238E27FC236}">
                  <a16:creationId xmlns:a16="http://schemas.microsoft.com/office/drawing/2014/main" id="{97CC3F13-FABB-AE4D-AABC-89771E6DFC7E}"/>
                </a:ext>
              </a:extLst>
            </p:cNvPr>
            <p:cNvSpPr/>
            <p:nvPr/>
          </p:nvSpPr>
          <p:spPr>
            <a:xfrm>
              <a:off x="4272811" y="163596"/>
              <a:ext cx="1214990" cy="1360165"/>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1039569"/>
                <a:satOff val="-4797"/>
                <a:lumOff val="177"/>
                <a:alphaOff val="0"/>
              </a:schemeClr>
            </a:fillRef>
            <a:effectRef idx="0">
              <a:schemeClr val="accent4">
                <a:alpha val="50000"/>
                <a:hueOff val="1039569"/>
                <a:satOff val="-4797"/>
                <a:lumOff val="177"/>
                <a:alphaOff val="0"/>
              </a:schemeClr>
            </a:effectRef>
            <a:fontRef idx="minor">
              <a:schemeClr val="tx1"/>
            </a:fontRef>
          </p:style>
          <p:txBody>
            <a:bodyPr/>
            <a:lstStyle/>
            <a:p>
              <a:endParaRPr lang="en-US"/>
            </a:p>
          </p:txBody>
        </p:sp>
        <p:sp>
          <p:nvSpPr>
            <p:cNvPr id="34" name="Oval 6">
              <a:extLst>
                <a:ext uri="{FF2B5EF4-FFF2-40B4-BE49-F238E27FC236}">
                  <a16:creationId xmlns:a16="http://schemas.microsoft.com/office/drawing/2014/main" id="{3092717B-07ED-204A-A6C7-6A206C67D0A3}"/>
                </a:ext>
              </a:extLst>
            </p:cNvPr>
            <p:cNvSpPr/>
            <p:nvPr/>
          </p:nvSpPr>
          <p:spPr>
            <a:xfrm>
              <a:off x="4377425" y="370125"/>
              <a:ext cx="1044874" cy="9617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t>Marriage  &amp; Divorce</a:t>
              </a:r>
            </a:p>
          </p:txBody>
        </p:sp>
      </p:grpSp>
      <p:grpSp>
        <p:nvGrpSpPr>
          <p:cNvPr id="35" name="Group 34">
            <a:extLst>
              <a:ext uri="{FF2B5EF4-FFF2-40B4-BE49-F238E27FC236}">
                <a16:creationId xmlns:a16="http://schemas.microsoft.com/office/drawing/2014/main" id="{93AD8C4A-5AF5-3349-B81E-DEC7ABA784E7}"/>
              </a:ext>
            </a:extLst>
          </p:cNvPr>
          <p:cNvGrpSpPr/>
          <p:nvPr/>
        </p:nvGrpSpPr>
        <p:grpSpPr>
          <a:xfrm>
            <a:off x="5465101" y="4286147"/>
            <a:ext cx="1371889" cy="1406962"/>
            <a:chOff x="5078856" y="3199066"/>
            <a:chExt cx="1371889" cy="1459729"/>
          </a:xfrm>
          <a:scene3d>
            <a:camera prst="orthographicFront">
              <a:rot lat="0" lon="0" rev="0"/>
            </a:camera>
            <a:lightRig rig="contrasting" dir="t">
              <a:rot lat="0" lon="0" rev="1200000"/>
            </a:lightRig>
          </a:scene3d>
        </p:grpSpPr>
        <p:sp>
          <p:nvSpPr>
            <p:cNvPr id="36" name="Oval 35">
              <a:extLst>
                <a:ext uri="{FF2B5EF4-FFF2-40B4-BE49-F238E27FC236}">
                  <a16:creationId xmlns:a16="http://schemas.microsoft.com/office/drawing/2014/main" id="{42A8D837-77E7-A245-94E3-7C8FFB09792B}"/>
                </a:ext>
              </a:extLst>
            </p:cNvPr>
            <p:cNvSpPr/>
            <p:nvPr/>
          </p:nvSpPr>
          <p:spPr>
            <a:xfrm>
              <a:off x="5078856" y="3199066"/>
              <a:ext cx="1371889" cy="1459729"/>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txBody>
            <a:bodyPr/>
            <a:lstStyle/>
            <a:p>
              <a:endParaRPr lang="en-US"/>
            </a:p>
          </p:txBody>
        </p:sp>
        <p:sp>
          <p:nvSpPr>
            <p:cNvPr id="37" name="Oval 14">
              <a:extLst>
                <a:ext uri="{FF2B5EF4-FFF2-40B4-BE49-F238E27FC236}">
                  <a16:creationId xmlns:a16="http://schemas.microsoft.com/office/drawing/2014/main" id="{9F0EE67F-7886-A84F-A143-236022EE8EA1}"/>
                </a:ext>
              </a:extLst>
            </p:cNvPr>
            <p:cNvSpPr/>
            <p:nvPr/>
          </p:nvSpPr>
          <p:spPr>
            <a:xfrm>
              <a:off x="5142429" y="3412838"/>
              <a:ext cx="1308315" cy="1032185"/>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dirty="0"/>
                <a:t>UDHHS</a:t>
              </a:r>
            </a:p>
            <a:p>
              <a:pPr lvl="0" algn="ctr" defTabSz="800100">
                <a:lnSpc>
                  <a:spcPct val="90000"/>
                </a:lnSpc>
                <a:spcBef>
                  <a:spcPct val="0"/>
                </a:spcBef>
                <a:spcAft>
                  <a:spcPct val="35000"/>
                </a:spcAft>
              </a:pPr>
              <a:r>
                <a:rPr lang="en-US" dirty="0"/>
                <a:t>All Payer Claims Data</a:t>
              </a:r>
              <a:endParaRPr lang="en-US" sz="1800" kern="1200" dirty="0"/>
            </a:p>
          </p:txBody>
        </p:sp>
      </p:grpSp>
      <p:grpSp>
        <p:nvGrpSpPr>
          <p:cNvPr id="38" name="Group 37">
            <a:extLst>
              <a:ext uri="{FF2B5EF4-FFF2-40B4-BE49-F238E27FC236}">
                <a16:creationId xmlns:a16="http://schemas.microsoft.com/office/drawing/2014/main" id="{563FB144-C79C-2F40-9DE3-F31622BEFCC4}"/>
              </a:ext>
            </a:extLst>
          </p:cNvPr>
          <p:cNvGrpSpPr/>
          <p:nvPr/>
        </p:nvGrpSpPr>
        <p:grpSpPr>
          <a:xfrm>
            <a:off x="5460379" y="503843"/>
            <a:ext cx="1360165" cy="1360165"/>
            <a:chOff x="4075335" y="187918"/>
            <a:chExt cx="1360165" cy="1360165"/>
          </a:xfrm>
          <a:scene3d>
            <a:camera prst="orthographicFront">
              <a:rot lat="0" lon="0" rev="0"/>
            </a:camera>
            <a:lightRig rig="contrasting" dir="t">
              <a:rot lat="0" lon="0" rev="1200000"/>
            </a:lightRig>
          </a:scene3d>
        </p:grpSpPr>
        <p:sp>
          <p:nvSpPr>
            <p:cNvPr id="39" name="Oval 38">
              <a:extLst>
                <a:ext uri="{FF2B5EF4-FFF2-40B4-BE49-F238E27FC236}">
                  <a16:creationId xmlns:a16="http://schemas.microsoft.com/office/drawing/2014/main" id="{B242FCA9-E130-4B48-8C00-CA6B548523F3}"/>
                </a:ext>
              </a:extLst>
            </p:cNvPr>
            <p:cNvSpPr/>
            <p:nvPr/>
          </p:nvSpPr>
          <p:spPr>
            <a:xfrm>
              <a:off x="4075335" y="187918"/>
              <a:ext cx="1360165" cy="1360165"/>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1039569"/>
                <a:satOff val="-4797"/>
                <a:lumOff val="177"/>
                <a:alphaOff val="0"/>
              </a:schemeClr>
            </a:fillRef>
            <a:effectRef idx="0">
              <a:schemeClr val="accent4">
                <a:alpha val="50000"/>
                <a:hueOff val="1039569"/>
                <a:satOff val="-4797"/>
                <a:lumOff val="177"/>
                <a:alphaOff val="0"/>
              </a:schemeClr>
            </a:effectRef>
            <a:fontRef idx="minor">
              <a:schemeClr val="tx1"/>
            </a:fontRef>
          </p:style>
          <p:txBody>
            <a:bodyPr/>
            <a:lstStyle/>
            <a:p>
              <a:endParaRPr lang="en-US"/>
            </a:p>
          </p:txBody>
        </p:sp>
        <p:sp>
          <p:nvSpPr>
            <p:cNvPr id="40" name="Oval 6">
              <a:extLst>
                <a:ext uri="{FF2B5EF4-FFF2-40B4-BE49-F238E27FC236}">
                  <a16:creationId xmlns:a16="http://schemas.microsoft.com/office/drawing/2014/main" id="{66CB7F8B-CE4C-4B48-AC09-2C2E1AB6045C}"/>
                </a:ext>
              </a:extLst>
            </p:cNvPr>
            <p:cNvSpPr/>
            <p:nvPr/>
          </p:nvSpPr>
          <p:spPr>
            <a:xfrm>
              <a:off x="4143630" y="423924"/>
              <a:ext cx="1239344" cy="9617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dirty="0"/>
                <a:t>Family Relations</a:t>
              </a:r>
              <a:endParaRPr lang="en-US" sz="1800" kern="1200" dirty="0"/>
            </a:p>
          </p:txBody>
        </p:sp>
      </p:grpSp>
      <p:sp>
        <p:nvSpPr>
          <p:cNvPr id="3" name="TextBox 2"/>
          <p:cNvSpPr txBox="1"/>
          <p:nvPr/>
        </p:nvSpPr>
        <p:spPr>
          <a:xfrm>
            <a:off x="2604185" y="6412458"/>
            <a:ext cx="7036067" cy="646331"/>
          </a:xfrm>
          <a:prstGeom prst="rect">
            <a:avLst/>
          </a:prstGeom>
          <a:noFill/>
        </p:spPr>
        <p:txBody>
          <a:bodyPr wrap="square" rtlCol="0">
            <a:spAutoFit/>
          </a:bodyPr>
          <a:lstStyle/>
          <a:p>
            <a:r>
              <a:rPr lang="en-US" dirty="0">
                <a:hlinkClick r:id="rId2"/>
              </a:rPr>
              <a:t>https://uofuhealth.utah.edu/huntsman/utah-population-database/data</a:t>
            </a:r>
            <a:endParaRPr lang="en-US" dirty="0"/>
          </a:p>
          <a:p>
            <a:endParaRPr lang="en-US" dirty="0"/>
          </a:p>
        </p:txBody>
      </p:sp>
    </p:spTree>
    <p:extLst>
      <p:ext uri="{BB962C8B-B14F-4D97-AF65-F5344CB8AC3E}">
        <p14:creationId xmlns:p14="http://schemas.microsoft.com/office/powerpoint/2010/main" val="3337055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029AB-3690-B70F-77D5-E216141C61B2}"/>
              </a:ext>
            </a:extLst>
          </p:cNvPr>
          <p:cNvSpPr txBox="1"/>
          <p:nvPr/>
        </p:nvSpPr>
        <p:spPr>
          <a:xfrm>
            <a:off x="1459975" y="804783"/>
            <a:ext cx="10302098" cy="6001643"/>
          </a:xfrm>
          <a:prstGeom prst="rect">
            <a:avLst/>
          </a:prstGeom>
          <a:noFill/>
        </p:spPr>
        <p:txBody>
          <a:bodyPr wrap="square" rtlCol="0">
            <a:spAutoFit/>
          </a:bodyPr>
          <a:lstStyle/>
          <a:p>
            <a:endParaRPr lang="en-US" sz="2400" dirty="0">
              <a:latin typeface="Montserrat" panose="00000500000000000000" pitchFamily="50" charset="0"/>
            </a:endParaRPr>
          </a:p>
          <a:p>
            <a:pPr marL="285750" indent="-285750">
              <a:buFont typeface="Wingdings" panose="05000000000000000000" pitchFamily="2" charset="2"/>
              <a:buChar char="Ø"/>
            </a:pPr>
            <a:r>
              <a:rPr lang="en-US" sz="2400" dirty="0">
                <a:latin typeface="Montserrat" panose="00000500000000000000" pitchFamily="50" charset="0"/>
              </a:rPr>
              <a:t>Updated RGE Policies and Procedures</a:t>
            </a:r>
          </a:p>
          <a:p>
            <a:pPr marL="742950" lvl="1" indent="-285750">
              <a:buFont typeface="Arial" panose="020B0604020202020204" pitchFamily="34" charset="0"/>
              <a:buChar char="•"/>
            </a:pPr>
            <a:r>
              <a:rPr lang="en-US" sz="2400" dirty="0">
                <a:latin typeface="Montserrat" panose="00000500000000000000" pitchFamily="50" charset="0"/>
              </a:rPr>
              <a:t>Data Security</a:t>
            </a:r>
          </a:p>
          <a:p>
            <a:pPr marL="742950" lvl="1" indent="-285750">
              <a:buFont typeface="Arial" panose="020B0604020202020204" pitchFamily="34" charset="0"/>
              <a:buChar char="•"/>
            </a:pPr>
            <a:r>
              <a:rPr lang="en-US" sz="2400" dirty="0">
                <a:latin typeface="Montserrat" panose="00000500000000000000" pitchFamily="50" charset="0"/>
              </a:rPr>
              <a:t>Data Retention</a:t>
            </a:r>
          </a:p>
          <a:p>
            <a:pPr marL="742950" lvl="1" indent="-285750">
              <a:buFont typeface="Arial" panose="020B0604020202020204" pitchFamily="34" charset="0"/>
              <a:buChar char="•"/>
            </a:pPr>
            <a:r>
              <a:rPr lang="en-US" sz="2400" dirty="0">
                <a:latin typeface="Montserrat" panose="00000500000000000000" pitchFamily="50" charset="0"/>
              </a:rPr>
              <a:t>Data Disposition</a:t>
            </a:r>
          </a:p>
          <a:p>
            <a:pPr marL="742950" lvl="1" indent="-285750">
              <a:buFont typeface="Arial" panose="020B0604020202020204" pitchFamily="34" charset="0"/>
              <a:buChar char="•"/>
            </a:pPr>
            <a:r>
              <a:rPr lang="en-US" sz="2400" dirty="0">
                <a:latin typeface="Montserrat" panose="00000500000000000000" pitchFamily="50" charset="0"/>
              </a:rPr>
              <a:t>Contacting potential research participants</a:t>
            </a:r>
          </a:p>
          <a:p>
            <a:pPr marL="742950" lvl="1" indent="-285750">
              <a:buFont typeface="Arial" panose="020B0604020202020204" pitchFamily="34" charset="0"/>
              <a:buChar char="•"/>
            </a:pPr>
            <a:endParaRPr lang="en-US" sz="2400" dirty="0">
              <a:latin typeface="Montserrat" panose="00000500000000000000" pitchFamily="50" charset="0"/>
            </a:endParaRPr>
          </a:p>
          <a:p>
            <a:pPr marL="285750" indent="-285750">
              <a:buFont typeface="Wingdings" panose="05000000000000000000" pitchFamily="2" charset="2"/>
              <a:buChar char="Ø"/>
            </a:pPr>
            <a:r>
              <a:rPr lang="en-US" sz="2400" dirty="0">
                <a:latin typeface="Montserrat" panose="00000500000000000000" pitchFamily="50" charset="0"/>
              </a:rPr>
              <a:t>Reviewed the HIPAA Covered Entity Status of the Utah Population Database.</a:t>
            </a:r>
          </a:p>
          <a:p>
            <a:pPr marL="285750" indent="-285750">
              <a:buFont typeface="Wingdings" panose="05000000000000000000" pitchFamily="2" charset="2"/>
              <a:buChar char="Ø"/>
            </a:pPr>
            <a:endParaRPr lang="en-US" sz="2400" dirty="0">
              <a:latin typeface="Montserrat" panose="00000500000000000000" pitchFamily="50" charset="0"/>
            </a:endParaRPr>
          </a:p>
          <a:p>
            <a:pPr marL="285750" indent="-285750">
              <a:buFont typeface="Wingdings" panose="05000000000000000000" pitchFamily="2" charset="2"/>
              <a:buChar char="Ø"/>
            </a:pPr>
            <a:r>
              <a:rPr lang="en-US" sz="2400" dirty="0">
                <a:latin typeface="Montserrat" panose="00000500000000000000" pitchFamily="50" charset="0"/>
              </a:rPr>
              <a:t>Completed the 2023 Biennial Internal Security Audit for Driver License Data from the Department of Public Safety as required by the Utah State Legislature and submitted a report to the Transportation Interim Committee.</a:t>
            </a:r>
          </a:p>
          <a:p>
            <a:pPr marL="742950" lvl="1" indent="-285750">
              <a:buFont typeface="Arial" panose="020B0604020202020204" pitchFamily="34" charset="0"/>
              <a:buChar char="•"/>
            </a:pPr>
            <a:endParaRPr lang="en-US" sz="2400" dirty="0">
              <a:latin typeface="Montserrat" panose="00000500000000000000" pitchFamily="50" charset="0"/>
            </a:endParaRPr>
          </a:p>
        </p:txBody>
      </p:sp>
      <p:sp>
        <p:nvSpPr>
          <p:cNvPr id="4" name="Title 1">
            <a:extLst>
              <a:ext uri="{FF2B5EF4-FFF2-40B4-BE49-F238E27FC236}">
                <a16:creationId xmlns:a16="http://schemas.microsoft.com/office/drawing/2014/main" id="{467D56A5-7672-05F1-51F5-EF6C74732339}"/>
              </a:ext>
            </a:extLst>
          </p:cNvPr>
          <p:cNvSpPr>
            <a:spLocks noGrp="1"/>
          </p:cNvSpPr>
          <p:nvPr>
            <p:ph type="title"/>
          </p:nvPr>
        </p:nvSpPr>
        <p:spPr>
          <a:xfrm>
            <a:off x="1355945" y="146155"/>
            <a:ext cx="10510157" cy="939574"/>
          </a:xfrm>
        </p:spPr>
        <p:txBody>
          <a:bodyPr>
            <a:normAutofit/>
          </a:bodyPr>
          <a:lstStyle/>
          <a:p>
            <a:r>
              <a:rPr lang="en-US" sz="4000" dirty="0">
                <a:latin typeface="Montserrat SemiBold" panose="00000700000000000000" pitchFamily="50" charset="0"/>
              </a:rPr>
              <a:t>2023 Highlights</a:t>
            </a:r>
          </a:p>
        </p:txBody>
      </p:sp>
    </p:spTree>
    <p:extLst>
      <p:ext uri="{BB962C8B-B14F-4D97-AF65-F5344CB8AC3E}">
        <p14:creationId xmlns:p14="http://schemas.microsoft.com/office/powerpoint/2010/main" val="151094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fontScale="90000"/>
          </a:bodyPr>
          <a:lstStyle/>
          <a:p>
            <a:r>
              <a:rPr lang="en-US" sz="4000" dirty="0">
                <a:latin typeface="Montserrat SemiBold" panose="00000700000000000000" pitchFamily="50" charset="0"/>
              </a:rPr>
              <a:t>RGE</a:t>
            </a:r>
            <a:br>
              <a:rPr lang="en-US" sz="4000" dirty="0">
                <a:latin typeface="Montserrat SemiBold" panose="00000700000000000000" pitchFamily="50" charset="0"/>
              </a:rPr>
            </a:br>
            <a:r>
              <a:rPr lang="en-US" sz="4000" dirty="0">
                <a:latin typeface="Montserrat SemiBold" panose="00000700000000000000" pitchFamily="50" charset="0"/>
              </a:rPr>
              <a:t>Updates and Notifications</a:t>
            </a:r>
          </a:p>
        </p:txBody>
      </p:sp>
      <p:sp>
        <p:nvSpPr>
          <p:cNvPr id="4" name="TextBox 3">
            <a:extLst>
              <a:ext uri="{FF2B5EF4-FFF2-40B4-BE49-F238E27FC236}">
                <a16:creationId xmlns:a16="http://schemas.microsoft.com/office/drawing/2014/main" id="{AF4ECF71-F846-B6C9-6647-9974B6994F6C}"/>
              </a:ext>
            </a:extLst>
          </p:cNvPr>
          <p:cNvSpPr txBox="1"/>
          <p:nvPr/>
        </p:nvSpPr>
        <p:spPr>
          <a:xfrm>
            <a:off x="348346" y="1501253"/>
            <a:ext cx="10059375" cy="5570756"/>
          </a:xfrm>
          <a:prstGeom prst="rect">
            <a:avLst/>
          </a:prstGeom>
          <a:noFill/>
        </p:spPr>
        <p:txBody>
          <a:bodyPr wrap="square" rtlCol="0">
            <a:spAutoFit/>
          </a:bodyPr>
          <a:lstStyle/>
          <a:p>
            <a:r>
              <a:rPr lang="en-US" sz="2000" dirty="0">
                <a:latin typeface="Montserrat" panose="00000500000000000000" pitchFamily="50" charset="0"/>
              </a:rPr>
              <a:t>State Legislature</a:t>
            </a:r>
          </a:p>
          <a:p>
            <a:pPr marL="800100" lvl="1" indent="-342900">
              <a:buFont typeface="Wingdings" panose="05000000000000000000" pitchFamily="2" charset="2"/>
              <a:buChar char="§"/>
            </a:pPr>
            <a:r>
              <a:rPr lang="en-US" sz="2000" dirty="0">
                <a:latin typeface="Montserrat" panose="00000500000000000000" pitchFamily="50" charset="0"/>
              </a:rPr>
              <a:t>Expanded opt-out?</a:t>
            </a:r>
          </a:p>
          <a:p>
            <a:endParaRPr lang="en-US" sz="2000" dirty="0">
              <a:latin typeface="Montserrat" panose="00000500000000000000" pitchFamily="50" charset="0"/>
            </a:endParaRPr>
          </a:p>
          <a:p>
            <a:r>
              <a:rPr lang="en-US" sz="2000" dirty="0">
                <a:latin typeface="Montserrat" panose="00000500000000000000" pitchFamily="50" charset="0"/>
              </a:rPr>
              <a:t>Utah Department of Health and Human Services (UDHHS)</a:t>
            </a:r>
          </a:p>
          <a:p>
            <a:pPr marL="742950" lvl="1" indent="-285750">
              <a:buFont typeface="Wingdings" panose="05000000000000000000" pitchFamily="2" charset="2"/>
              <a:buChar char="§"/>
            </a:pPr>
            <a:r>
              <a:rPr lang="en-US" sz="2000" dirty="0">
                <a:latin typeface="Montserrat" panose="00000500000000000000" pitchFamily="50" charset="0"/>
              </a:rPr>
              <a:t>Begin drafting new agreements with the merged UDHHS</a:t>
            </a:r>
          </a:p>
          <a:p>
            <a:pPr marL="742950" lvl="1" indent="-285750">
              <a:buFont typeface="Wingdings" panose="05000000000000000000" pitchFamily="2" charset="2"/>
              <a:buChar char="§"/>
            </a:pPr>
            <a:r>
              <a:rPr lang="en-US" sz="2000" dirty="0">
                <a:latin typeface="Montserrat" panose="00000500000000000000" pitchFamily="50" charset="0"/>
              </a:rPr>
              <a:t>Finalize the policy on transferring data to storage locations outside of the United States </a:t>
            </a:r>
          </a:p>
          <a:p>
            <a:pPr marL="742950" lvl="1" indent="-285750">
              <a:buFont typeface="Wingdings" panose="05000000000000000000" pitchFamily="2" charset="2"/>
              <a:buChar char="§"/>
            </a:pPr>
            <a:r>
              <a:rPr lang="en-US" sz="2000" dirty="0">
                <a:latin typeface="Montserrat" panose="00000500000000000000" pitchFamily="50" charset="0"/>
              </a:rPr>
              <a:t>Finalize the policy on remote access to data from locations outside the United States</a:t>
            </a:r>
          </a:p>
          <a:p>
            <a:endParaRPr lang="en-US" sz="2000" dirty="0">
              <a:latin typeface="Montserrat" panose="00000500000000000000" pitchFamily="50" charset="0"/>
            </a:endParaRPr>
          </a:p>
          <a:p>
            <a:r>
              <a:rPr lang="en-US" sz="2000" dirty="0">
                <a:latin typeface="Montserrat" panose="00000500000000000000" pitchFamily="50" charset="0"/>
              </a:rPr>
              <a:t>Explore options for expanding CMS Medicare data years available</a:t>
            </a:r>
          </a:p>
          <a:p>
            <a:endParaRPr lang="en-US" sz="2000" dirty="0">
              <a:latin typeface="Montserrat" panose="00000500000000000000" pitchFamily="50" charset="0"/>
            </a:endParaRPr>
          </a:p>
          <a:p>
            <a:r>
              <a:rPr lang="en-US" sz="2000" dirty="0">
                <a:latin typeface="Montserrat" panose="00000500000000000000" pitchFamily="50" charset="0"/>
              </a:rPr>
              <a:t>Planning and initial design for a RGE Portal to facilitate more efficient data approval and access</a:t>
            </a:r>
          </a:p>
          <a:p>
            <a:pPr marL="742950" lvl="1" indent="-285750">
              <a:buFont typeface="Wingdings" panose="05000000000000000000" pitchFamily="2" charset="2"/>
              <a:buChar char="§"/>
            </a:pPr>
            <a:r>
              <a:rPr lang="en-US" sz="2000" dirty="0">
                <a:latin typeface="Montserrat" panose="00000500000000000000" pitchFamily="50" charset="0"/>
              </a:rPr>
              <a:t>Platforms</a:t>
            </a:r>
          </a:p>
          <a:p>
            <a:pPr marL="742950" lvl="1" indent="-285750">
              <a:buFont typeface="Wingdings" panose="05000000000000000000" pitchFamily="2" charset="2"/>
              <a:buChar char="§"/>
            </a:pPr>
            <a:r>
              <a:rPr lang="en-US" sz="2000" dirty="0">
                <a:latin typeface="Montserrat" panose="00000500000000000000" pitchFamily="50" charset="0"/>
              </a:rPr>
              <a:t>Integration with ERICA</a:t>
            </a:r>
          </a:p>
          <a:p>
            <a:pPr marL="742950" lvl="1" indent="-285750">
              <a:buFont typeface="Wingdings" panose="05000000000000000000" pitchFamily="2" charset="2"/>
              <a:buChar char="§"/>
            </a:pPr>
            <a:endParaRPr lang="en-US" dirty="0">
              <a:latin typeface="Montserrat" panose="00000500000000000000" pitchFamily="50" charset="0"/>
            </a:endParaRPr>
          </a:p>
          <a:p>
            <a:pPr marL="742950" lvl="1" indent="-285750">
              <a:buFont typeface="Wingdings" panose="05000000000000000000" pitchFamily="2" charset="2"/>
              <a:buChar char="§"/>
            </a:pPr>
            <a:endParaRPr lang="en-US" dirty="0">
              <a:latin typeface="Montserrat" panose="00000500000000000000" pitchFamily="50" charset="0"/>
            </a:endParaRPr>
          </a:p>
        </p:txBody>
      </p:sp>
    </p:spTree>
    <p:extLst>
      <p:ext uri="{BB962C8B-B14F-4D97-AF65-F5344CB8AC3E}">
        <p14:creationId xmlns:p14="http://schemas.microsoft.com/office/powerpoint/2010/main" val="809542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RGE Contact Information</a:t>
            </a:r>
          </a:p>
        </p:txBody>
      </p:sp>
      <p:sp>
        <p:nvSpPr>
          <p:cNvPr id="5" name="Rectangle 4"/>
          <p:cNvSpPr/>
          <p:nvPr/>
        </p:nvSpPr>
        <p:spPr>
          <a:xfrm>
            <a:off x="593558" y="1642795"/>
            <a:ext cx="8502316" cy="3416320"/>
          </a:xfrm>
          <a:prstGeom prst="rect">
            <a:avLst/>
          </a:prstGeom>
        </p:spPr>
        <p:txBody>
          <a:bodyPr wrap="square">
            <a:spAutoFit/>
          </a:bodyPr>
          <a:lstStyle/>
          <a:p>
            <a:r>
              <a:rPr lang="en-US" sz="2400" b="1" dirty="0">
                <a:solidFill>
                  <a:srgbClr val="002060"/>
                </a:solidFill>
              </a:rPr>
              <a:t>RGE Staff</a:t>
            </a:r>
          </a:p>
          <a:p>
            <a:r>
              <a:rPr lang="en-US" sz="2400" dirty="0" err="1">
                <a:solidFill>
                  <a:srgbClr val="002060"/>
                </a:solidFill>
              </a:rPr>
              <a:t>Jahn</a:t>
            </a:r>
            <a:r>
              <a:rPr lang="en-US" sz="2400" dirty="0">
                <a:solidFill>
                  <a:srgbClr val="002060"/>
                </a:solidFill>
              </a:rPr>
              <a:t> Barlow, Director </a:t>
            </a:r>
            <a:r>
              <a:rPr lang="en-US" sz="2400" dirty="0">
                <a:solidFill>
                  <a:srgbClr val="002060"/>
                </a:solidFill>
                <a:hlinkClick r:id="rId3"/>
              </a:rPr>
              <a:t>jahn.barlow@utah.edu</a:t>
            </a:r>
            <a:endParaRPr lang="en-US" sz="2400" dirty="0">
              <a:solidFill>
                <a:srgbClr val="002060"/>
              </a:solidFill>
            </a:endParaRPr>
          </a:p>
          <a:p>
            <a:r>
              <a:rPr lang="en-US" sz="2400" dirty="0">
                <a:solidFill>
                  <a:srgbClr val="002060"/>
                </a:solidFill>
              </a:rPr>
              <a:t>Jennifer West, </a:t>
            </a:r>
            <a:r>
              <a:rPr lang="en-US" sz="2400" dirty="0" err="1">
                <a:solidFill>
                  <a:srgbClr val="002060"/>
                </a:solidFill>
              </a:rPr>
              <a:t>Sr</a:t>
            </a:r>
            <a:r>
              <a:rPr lang="en-US" sz="2400" dirty="0">
                <a:solidFill>
                  <a:srgbClr val="002060"/>
                </a:solidFill>
              </a:rPr>
              <a:t> Research Manager </a:t>
            </a:r>
            <a:r>
              <a:rPr lang="en-US" sz="2400" dirty="0">
                <a:solidFill>
                  <a:srgbClr val="002060"/>
                </a:solidFill>
                <a:hlinkClick r:id="rId4"/>
              </a:rPr>
              <a:t>Jennifer.A.West@utah.edu</a:t>
            </a:r>
            <a:endParaRPr lang="en-US" sz="2400" dirty="0">
              <a:solidFill>
                <a:srgbClr val="002060"/>
              </a:solidFill>
            </a:endParaRPr>
          </a:p>
          <a:p>
            <a:r>
              <a:rPr lang="en-US" sz="2400" dirty="0">
                <a:solidFill>
                  <a:srgbClr val="002060"/>
                </a:solidFill>
              </a:rPr>
              <a:t>Jared DeWitt, </a:t>
            </a:r>
            <a:r>
              <a:rPr lang="en-US" sz="2400" dirty="0" err="1">
                <a:solidFill>
                  <a:srgbClr val="002060"/>
                </a:solidFill>
              </a:rPr>
              <a:t>Sr</a:t>
            </a:r>
            <a:r>
              <a:rPr lang="en-US" sz="2400" dirty="0">
                <a:solidFill>
                  <a:srgbClr val="002060"/>
                </a:solidFill>
              </a:rPr>
              <a:t> Data Security Analyst </a:t>
            </a:r>
            <a:r>
              <a:rPr lang="en-US" sz="2400" dirty="0">
                <a:hlinkClick r:id="rId5"/>
              </a:rPr>
              <a:t>RGESecurity@utah.edu</a:t>
            </a:r>
            <a:endParaRPr lang="en-US" sz="2400" dirty="0">
              <a:solidFill>
                <a:srgbClr val="002060"/>
              </a:solidFill>
            </a:endParaRPr>
          </a:p>
          <a:p>
            <a:endParaRPr lang="en-US" sz="2400" dirty="0">
              <a:solidFill>
                <a:srgbClr val="002060"/>
              </a:solidFill>
            </a:endParaRPr>
          </a:p>
          <a:p>
            <a:r>
              <a:rPr lang="en-US" sz="2400" b="1" dirty="0">
                <a:solidFill>
                  <a:srgbClr val="002060"/>
                </a:solidFill>
              </a:rPr>
              <a:t>RGE Committee</a:t>
            </a:r>
          </a:p>
          <a:p>
            <a:r>
              <a:rPr lang="en-US" sz="2400" dirty="0">
                <a:solidFill>
                  <a:srgbClr val="002060"/>
                </a:solidFill>
              </a:rPr>
              <a:t>Deb </a:t>
            </a:r>
            <a:r>
              <a:rPr lang="en-US" sz="2400" dirty="0" err="1">
                <a:solidFill>
                  <a:srgbClr val="002060"/>
                </a:solidFill>
              </a:rPr>
              <a:t>Neklason</a:t>
            </a:r>
            <a:r>
              <a:rPr lang="en-US" sz="2400" dirty="0">
                <a:solidFill>
                  <a:srgbClr val="002060"/>
                </a:solidFill>
              </a:rPr>
              <a:t>, Chair, </a:t>
            </a:r>
            <a:r>
              <a:rPr lang="en-US" sz="2400" dirty="0">
                <a:solidFill>
                  <a:srgbClr val="002060"/>
                </a:solidFill>
                <a:hlinkClick r:id="rId6"/>
              </a:rPr>
              <a:t>deb.neklason@hci.utah.edu</a:t>
            </a:r>
            <a:endParaRPr lang="en-US" sz="2400" dirty="0">
              <a:solidFill>
                <a:srgbClr val="002060"/>
              </a:solidFill>
            </a:endParaRPr>
          </a:p>
          <a:p>
            <a:r>
              <a:rPr lang="en-US" sz="2400" dirty="0">
                <a:solidFill>
                  <a:srgbClr val="002060"/>
                </a:solidFill>
              </a:rPr>
              <a:t>Morgan Millar, Vice Chair, </a:t>
            </a:r>
            <a:r>
              <a:rPr lang="en-US" sz="2400" dirty="0">
                <a:solidFill>
                  <a:srgbClr val="002060"/>
                </a:solidFill>
                <a:hlinkClick r:id="rId7"/>
              </a:rPr>
              <a:t>morgan.millar@hsc.utah.edu</a:t>
            </a:r>
            <a:endParaRPr lang="en-US" sz="2400" dirty="0">
              <a:solidFill>
                <a:srgbClr val="002060"/>
              </a:solidFill>
            </a:endParaRPr>
          </a:p>
          <a:p>
            <a:endParaRPr lang="en-US" sz="2400" dirty="0">
              <a:solidFill>
                <a:srgbClr val="002060"/>
              </a:solidFill>
            </a:endParaRPr>
          </a:p>
        </p:txBody>
      </p:sp>
    </p:spTree>
    <p:extLst>
      <p:ext uri="{BB962C8B-B14F-4D97-AF65-F5344CB8AC3E}">
        <p14:creationId xmlns:p14="http://schemas.microsoft.com/office/powerpoint/2010/main" val="79839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p:txBody>
          <a:bodyPr anchor="t" anchorCtr="0">
            <a:normAutofit/>
          </a:bodyPr>
          <a:lstStyle/>
          <a:p>
            <a:pPr>
              <a:lnSpc>
                <a:spcPct val="100000"/>
              </a:lnSpc>
              <a:spcAft>
                <a:spcPts val="300"/>
              </a:spcAft>
            </a:pPr>
            <a:r>
              <a:rPr lang="en-US" sz="4000" dirty="0">
                <a:latin typeface="Montserrat SemiBold" panose="00000700000000000000" pitchFamily="50" charset="0"/>
              </a:rPr>
              <a:t>Federal Landscape Changes</a:t>
            </a:r>
          </a:p>
        </p:txBody>
      </p:sp>
      <p:sp>
        <p:nvSpPr>
          <p:cNvPr id="3" name="Content Placeholder 2">
            <a:extLst>
              <a:ext uri="{FF2B5EF4-FFF2-40B4-BE49-F238E27FC236}">
                <a16:creationId xmlns:a16="http://schemas.microsoft.com/office/drawing/2014/main" id="{DF938FD4-C8F7-F013-1D34-04C3C62ECEE3}"/>
              </a:ext>
            </a:extLst>
          </p:cNvPr>
          <p:cNvSpPr>
            <a:spLocks noGrp="1"/>
          </p:cNvSpPr>
          <p:nvPr>
            <p:ph idx="1"/>
          </p:nvPr>
        </p:nvSpPr>
        <p:spPr>
          <a:xfrm>
            <a:off x="838200" y="1825624"/>
            <a:ext cx="10515600" cy="4817771"/>
          </a:xfrm>
        </p:spPr>
        <p:txBody>
          <a:bodyPr>
            <a:normAutofit/>
          </a:bodyPr>
          <a:lstStyle/>
          <a:p>
            <a:pPr algn="l" fontAlgn="base"/>
            <a:r>
              <a:rPr lang="en-US" sz="2800" b="1" i="0" dirty="0">
                <a:solidFill>
                  <a:srgbClr val="000000"/>
                </a:solidFill>
                <a:effectLst/>
              </a:rPr>
              <a:t>Steering Committee on DSMP tools and monitoring</a:t>
            </a:r>
            <a:endParaRPr lang="en-US" sz="2800" b="0" i="0" dirty="0">
              <a:solidFill>
                <a:srgbClr val="000000"/>
              </a:solidFill>
              <a:effectLst/>
            </a:endParaRPr>
          </a:p>
          <a:p>
            <a:pPr lvl="1" fontAlgn="base"/>
            <a:r>
              <a:rPr lang="en-US" sz="2400" b="0" i="0" dirty="0">
                <a:solidFill>
                  <a:srgbClr val="000000"/>
                </a:solidFill>
                <a:effectLst/>
              </a:rPr>
              <a:t>Developing processes for monitoring plans once people are funded</a:t>
            </a:r>
          </a:p>
          <a:p>
            <a:pPr lvl="1" fontAlgn="base"/>
            <a:r>
              <a:rPr lang="en-US" sz="2400" b="0" i="0" dirty="0">
                <a:solidFill>
                  <a:srgbClr val="000000"/>
                </a:solidFill>
                <a:effectLst/>
              </a:rPr>
              <a:t>Using the DSM tool (available through the Marriott Library) (</a:t>
            </a:r>
            <a:r>
              <a:rPr lang="en-US" sz="2400" b="0" i="0" dirty="0">
                <a:solidFill>
                  <a:srgbClr val="000000"/>
                </a:solidFill>
                <a:effectLst/>
                <a:hlinkClick r:id="rId3"/>
              </a:rPr>
              <a:t>DMPTool</a:t>
            </a:r>
            <a:r>
              <a:rPr lang="en-US" sz="2400" b="0" i="0" dirty="0">
                <a:solidFill>
                  <a:srgbClr val="000000"/>
                </a:solidFill>
                <a:effectLst/>
              </a:rPr>
              <a:t>)</a:t>
            </a:r>
          </a:p>
          <a:p>
            <a:pPr lvl="2" fontAlgn="base"/>
            <a:r>
              <a:rPr lang="en-US" b="0" i="0" dirty="0">
                <a:solidFill>
                  <a:srgbClr val="000000"/>
                </a:solidFill>
                <a:effectLst/>
              </a:rPr>
              <a:t>Data librarians</a:t>
            </a:r>
          </a:p>
          <a:p>
            <a:pPr lvl="1" fontAlgn="base"/>
            <a:r>
              <a:rPr lang="en-US" sz="2400" b="0" i="0" dirty="0">
                <a:solidFill>
                  <a:srgbClr val="000000"/>
                </a:solidFill>
                <a:effectLst/>
              </a:rPr>
              <a:t>Connecting The Hive for storing data (</a:t>
            </a:r>
            <a:r>
              <a:rPr lang="en-US" sz="2400" b="0" i="0" dirty="0">
                <a:solidFill>
                  <a:srgbClr val="000000"/>
                </a:solidFill>
                <a:effectLst/>
                <a:hlinkClick r:id="rId4"/>
              </a:rPr>
              <a:t>Hive (utah.edu)</a:t>
            </a:r>
            <a:r>
              <a:rPr lang="en-US" sz="2400" b="0" i="0" dirty="0">
                <a:solidFill>
                  <a:srgbClr val="000000"/>
                </a:solidFill>
                <a:effectLst/>
              </a:rPr>
              <a:t>) and CHPC for storing data (</a:t>
            </a:r>
            <a:r>
              <a:rPr lang="en-US" sz="2400" b="0" i="0" dirty="0">
                <a:solidFill>
                  <a:srgbClr val="000000"/>
                </a:solidFill>
                <a:effectLst/>
                <a:hlinkClick r:id="rId5"/>
              </a:rPr>
              <a:t>Center for High Performance Computing - The University of Utah</a:t>
            </a:r>
            <a:r>
              <a:rPr lang="en-US" sz="2400" b="0" i="0" dirty="0">
                <a:solidFill>
                  <a:srgbClr val="000000"/>
                </a:solidFill>
                <a:effectLst/>
              </a:rPr>
              <a:t>)</a:t>
            </a:r>
          </a:p>
          <a:p>
            <a:pPr lvl="1" fontAlgn="base"/>
            <a:endParaRPr lang="en-US" dirty="0">
              <a:solidFill>
                <a:srgbClr val="000000"/>
              </a:solidFill>
            </a:endParaRPr>
          </a:p>
          <a:p>
            <a:pPr fontAlgn="base"/>
            <a:r>
              <a:rPr lang="en-US" b="1" i="0" dirty="0">
                <a:solidFill>
                  <a:srgbClr val="000000"/>
                </a:solidFill>
                <a:effectLst/>
              </a:rPr>
              <a:t>Responsible (&amp; Ethical) Conduct of Research Training</a:t>
            </a:r>
          </a:p>
          <a:p>
            <a:pPr lvl="1" fontAlgn="base"/>
            <a:r>
              <a:rPr lang="en-US" dirty="0">
                <a:solidFill>
                  <a:srgbClr val="000000"/>
                </a:solidFill>
              </a:rPr>
              <a:t>NIH (2022) [</a:t>
            </a:r>
            <a:r>
              <a:rPr lang="en-US" dirty="0">
                <a:hlinkClick r:id="rId6"/>
              </a:rPr>
              <a:t>NOT-OD-22-055: FY 2022 Updated Guidance: Requirement for Instruction in the Responsible Conduct of Research (nih.gov)</a:t>
            </a:r>
            <a:r>
              <a:rPr lang="en-US" dirty="0"/>
              <a:t>]</a:t>
            </a:r>
          </a:p>
          <a:p>
            <a:pPr lvl="2" fontAlgn="base"/>
            <a:r>
              <a:rPr lang="en-US" dirty="0">
                <a:solidFill>
                  <a:srgbClr val="000000"/>
                </a:solidFill>
              </a:rPr>
              <a:t>11 topics areas</a:t>
            </a:r>
          </a:p>
          <a:p>
            <a:pPr lvl="1" fontAlgn="base"/>
            <a:r>
              <a:rPr lang="en-US" b="0" i="0" dirty="0">
                <a:solidFill>
                  <a:srgbClr val="000000"/>
                </a:solidFill>
                <a:effectLst/>
              </a:rPr>
              <a:t>NSF (revisions for 2024)</a:t>
            </a:r>
          </a:p>
        </p:txBody>
      </p:sp>
    </p:spTree>
    <p:extLst>
      <p:ext uri="{BB962C8B-B14F-4D97-AF65-F5344CB8AC3E}">
        <p14:creationId xmlns:p14="http://schemas.microsoft.com/office/powerpoint/2010/main" val="1157678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1938992"/>
          </a:xfrm>
          <a:prstGeom prst="rect">
            <a:avLst/>
          </a:prstGeom>
          <a:noFill/>
        </p:spPr>
        <p:txBody>
          <a:bodyPr wrap="square" rtlCol="0">
            <a:spAutoFit/>
          </a:bodyPr>
          <a:lstStyle/>
          <a:p>
            <a:pPr algn="ctr"/>
            <a:r>
              <a:rPr lang="en-US" sz="2400" b="1" dirty="0">
                <a:latin typeface="Montserrat" panose="00000500000000000000" pitchFamily="50" charset="0"/>
              </a:rPr>
              <a:t>Zachary Mitchell, Associate Director</a:t>
            </a:r>
          </a:p>
          <a:p>
            <a:pPr algn="ctr"/>
            <a:endParaRPr lang="en-US" sz="2400" dirty="0">
              <a:latin typeface="Montserrat" panose="00000500000000000000" pitchFamily="50" charset="0"/>
            </a:endParaRPr>
          </a:p>
          <a:p>
            <a:pPr algn="ctr"/>
            <a:r>
              <a:rPr lang="en-US" sz="2400" dirty="0" err="1">
                <a:latin typeface="Montserrat" panose="00000500000000000000" pitchFamily="50" charset="0"/>
              </a:rPr>
              <a:t>researchintegrity@utah.edu</a:t>
            </a:r>
            <a:endParaRPr lang="en-US" sz="2400" dirty="0">
              <a:latin typeface="Montserrat" panose="00000500000000000000" pitchFamily="50" charset="0"/>
            </a:endParaRPr>
          </a:p>
          <a:p>
            <a:pPr algn="ctr"/>
            <a:endParaRPr lang="en-US" sz="2400" dirty="0">
              <a:latin typeface="Montserrat" panose="00000500000000000000" pitchFamily="50" charset="0"/>
            </a:endParaRPr>
          </a:p>
          <a:p>
            <a:pPr algn="ctr"/>
            <a:r>
              <a:rPr lang="en-US" sz="2400" dirty="0">
                <a:latin typeface="Montserrat" panose="00000500000000000000" pitchFamily="50" charset="0"/>
              </a:rPr>
              <a:t>801-581-7170</a:t>
            </a:r>
          </a:p>
        </p:txBody>
      </p:sp>
      <p:pic>
        <p:nvPicPr>
          <p:cNvPr id="5" name="Picture 4" descr="A red and white logo&#10;&#10;Description automatically generated">
            <a:extLst>
              <a:ext uri="{FF2B5EF4-FFF2-40B4-BE49-F238E27FC236}">
                <a16:creationId xmlns:a16="http://schemas.microsoft.com/office/drawing/2014/main" id="{6BA5705A-AE8D-FCD6-2E52-B78A80A6E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342932"/>
            <a:ext cx="7772400" cy="2088791"/>
          </a:xfrm>
          <a:prstGeom prst="rect">
            <a:avLst/>
          </a:prstGeom>
        </p:spPr>
      </p:pic>
    </p:spTree>
    <p:extLst>
      <p:ext uri="{BB962C8B-B14F-4D97-AF65-F5344CB8AC3E}">
        <p14:creationId xmlns:p14="http://schemas.microsoft.com/office/powerpoint/2010/main" val="1809276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1035420" cy="939574"/>
          </a:xfrm>
        </p:spPr>
        <p:txBody>
          <a:bodyPr>
            <a:normAutofit fontScale="90000"/>
          </a:bodyPr>
          <a:lstStyle/>
          <a:p>
            <a:r>
              <a:rPr lang="en-US" sz="4000" dirty="0">
                <a:latin typeface="Montserrat SemiBold" panose="00000700000000000000" pitchFamily="50" charset="0"/>
              </a:rPr>
              <a:t>Office of the Research Integrity Officer (ORIO)</a:t>
            </a:r>
          </a:p>
        </p:txBody>
      </p:sp>
      <p:sp>
        <p:nvSpPr>
          <p:cNvPr id="4" name="TextBox 3">
            <a:extLst>
              <a:ext uri="{FF2B5EF4-FFF2-40B4-BE49-F238E27FC236}">
                <a16:creationId xmlns:a16="http://schemas.microsoft.com/office/drawing/2014/main" id="{E45915CB-E65B-CB28-F146-766C1E997371}"/>
              </a:ext>
            </a:extLst>
          </p:cNvPr>
          <p:cNvSpPr txBox="1"/>
          <p:nvPr/>
        </p:nvSpPr>
        <p:spPr>
          <a:xfrm>
            <a:off x="348346" y="1326592"/>
            <a:ext cx="11518306" cy="5570756"/>
          </a:xfrm>
          <a:prstGeom prst="rect">
            <a:avLst/>
          </a:prstGeom>
          <a:noFill/>
        </p:spPr>
        <p:txBody>
          <a:bodyPr wrap="square" rtlCol="0">
            <a:spAutoFit/>
          </a:bodyPr>
          <a:lstStyle/>
          <a:p>
            <a:r>
              <a:rPr lang="en-US" u="sng" dirty="0">
                <a:latin typeface="Montserrat" panose="00000500000000000000" pitchFamily="50" charset="0"/>
              </a:rPr>
              <a:t>Mission:</a:t>
            </a:r>
          </a:p>
          <a:p>
            <a:pPr marL="573088" indent="-338138">
              <a:buAutoNum type="arabicParenBoth"/>
            </a:pPr>
            <a:r>
              <a:rPr lang="en-US" dirty="0">
                <a:latin typeface="Montserrat" panose="00000500000000000000" pitchFamily="50" charset="0"/>
              </a:rPr>
              <a:t>ensure integrity in all research activities throughout the research lifecycle;</a:t>
            </a:r>
          </a:p>
          <a:p>
            <a:pPr marL="573088" indent="-338138">
              <a:buAutoNum type="arabicParenBoth"/>
            </a:pPr>
            <a:r>
              <a:rPr lang="en-US" dirty="0">
                <a:latin typeface="Montserrat" panose="00000500000000000000" pitchFamily="50" charset="0"/>
              </a:rPr>
              <a:t>promote the safe and respectful treatment of all individuals in research environments. </a:t>
            </a:r>
          </a:p>
          <a:p>
            <a:pPr>
              <a:spcBef>
                <a:spcPts val="1200"/>
              </a:spcBef>
            </a:pPr>
            <a:r>
              <a:rPr lang="en-US" u="sng" dirty="0">
                <a:latin typeface="Montserrat" panose="00000500000000000000" pitchFamily="50" charset="0"/>
              </a:rPr>
              <a:t>Responsibilities &amp; Services:</a:t>
            </a:r>
          </a:p>
          <a:p>
            <a:pPr marL="573088" lvl="1" indent="-287338">
              <a:spcAft>
                <a:spcPts val="600"/>
              </a:spcAft>
              <a:buClr>
                <a:srgbClr val="D81E00"/>
              </a:buClr>
              <a:buSzPct val="120000"/>
              <a:buFont typeface="Arial" panose="020B0604020202020204" pitchFamily="34" charset="0"/>
              <a:buChar char="•"/>
            </a:pPr>
            <a:r>
              <a:rPr lang="en-US" dirty="0">
                <a:latin typeface="Montserrat" panose="00000500000000000000" pitchFamily="50" charset="0"/>
              </a:rPr>
              <a:t>receiving allegations of </a:t>
            </a:r>
            <a:r>
              <a:rPr lang="en-US" b="1" dirty="0">
                <a:latin typeface="Montserrat" panose="00000500000000000000" pitchFamily="50" charset="0"/>
              </a:rPr>
              <a:t>research misconduct</a:t>
            </a:r>
            <a:r>
              <a:rPr lang="en-US" dirty="0">
                <a:latin typeface="Montserrat" panose="00000500000000000000" pitchFamily="50" charset="0"/>
              </a:rPr>
              <a:t> and managing the University process for addressing and resolving allegations (as defined in </a:t>
            </a:r>
            <a:r>
              <a:rPr lang="en-US" dirty="0">
                <a:latin typeface="Montserrat" panose="00000500000000000000" pitchFamily="50" charset="0"/>
                <a:hlinkClick r:id="rId3"/>
              </a:rPr>
              <a:t>University Policy 7-001</a:t>
            </a:r>
            <a:r>
              <a:rPr lang="en-US" dirty="0">
                <a:latin typeface="Montserrat" panose="00000500000000000000" pitchFamily="50" charset="0"/>
              </a:rPr>
              <a:t>);</a:t>
            </a:r>
          </a:p>
          <a:p>
            <a:pPr marL="573088" lvl="1" indent="-287338">
              <a:spcAft>
                <a:spcPts val="600"/>
              </a:spcAft>
              <a:buClr>
                <a:srgbClr val="D81E00"/>
              </a:buClr>
              <a:buSzPct val="120000"/>
              <a:buFont typeface="Arial" panose="020B0604020202020204" pitchFamily="34" charset="0"/>
              <a:buChar char="•"/>
            </a:pPr>
            <a:r>
              <a:rPr lang="en-US" dirty="0">
                <a:latin typeface="Montserrat" panose="00000500000000000000" pitchFamily="50" charset="0"/>
              </a:rPr>
              <a:t>receiving complaints and/or concerns of </a:t>
            </a:r>
            <a:r>
              <a:rPr lang="en-US" b="1" dirty="0">
                <a:latin typeface="Montserrat" panose="00000500000000000000" pitchFamily="50" charset="0"/>
              </a:rPr>
              <a:t>unprofessional behavior </a:t>
            </a:r>
            <a:r>
              <a:rPr lang="en-US" dirty="0">
                <a:latin typeface="Montserrat" panose="00000500000000000000" pitchFamily="50" charset="0"/>
              </a:rPr>
              <a:t>occurring in the research environment and facilitating resolution through collaboration/coordination with cognizant department chairs, college deans, faculty vice presidents, and other University offices;</a:t>
            </a:r>
          </a:p>
          <a:p>
            <a:pPr marL="573088" lvl="1" indent="-287338">
              <a:spcAft>
                <a:spcPts val="600"/>
              </a:spcAft>
              <a:buClr>
                <a:srgbClr val="D81E00"/>
              </a:buClr>
              <a:buSzPct val="120000"/>
              <a:buFont typeface="Arial" panose="020B0604020202020204" pitchFamily="34" charset="0"/>
              <a:buChar char="•"/>
            </a:pPr>
            <a:r>
              <a:rPr lang="en-US" dirty="0">
                <a:latin typeface="Montserrat" panose="00000500000000000000" pitchFamily="50" charset="0"/>
              </a:rPr>
              <a:t>supporting the development of University </a:t>
            </a:r>
            <a:r>
              <a:rPr lang="en-US" b="1" dirty="0">
                <a:latin typeface="Montserrat" panose="00000500000000000000" pitchFamily="50" charset="0"/>
              </a:rPr>
              <a:t>policies</a:t>
            </a:r>
            <a:r>
              <a:rPr lang="en-US" dirty="0">
                <a:latin typeface="Montserrat" panose="00000500000000000000" pitchFamily="50" charset="0"/>
              </a:rPr>
              <a:t> related to all areas of research integrity;</a:t>
            </a:r>
          </a:p>
          <a:p>
            <a:pPr marL="573088" lvl="1" indent="-287338">
              <a:spcAft>
                <a:spcPts val="600"/>
              </a:spcAft>
              <a:buClr>
                <a:srgbClr val="D81E00"/>
              </a:buClr>
              <a:buSzPct val="120000"/>
              <a:buFont typeface="Arial" panose="020B0604020202020204" pitchFamily="34" charset="0"/>
              <a:buChar char="•"/>
            </a:pPr>
            <a:r>
              <a:rPr lang="en-US" dirty="0">
                <a:latin typeface="Montserrat" panose="00000500000000000000" pitchFamily="50" charset="0"/>
              </a:rPr>
              <a:t>developing </a:t>
            </a:r>
            <a:r>
              <a:rPr lang="en-US" b="1" dirty="0">
                <a:latin typeface="Montserrat" panose="00000500000000000000" pitchFamily="50" charset="0"/>
              </a:rPr>
              <a:t>education and training </a:t>
            </a:r>
            <a:r>
              <a:rPr lang="en-US" dirty="0">
                <a:latin typeface="Montserrat" panose="00000500000000000000" pitchFamily="50" charset="0"/>
              </a:rPr>
              <a:t>regarding the responsible and professional conduct of research, detrimental and questionable research practices (DRPs and QRPs), and other critical topics related to research integrity/compliance.</a:t>
            </a:r>
            <a:endParaRPr lang="en-US" u="sng" dirty="0">
              <a:latin typeface="Montserrat" panose="00000500000000000000" pitchFamily="50" charset="0"/>
            </a:endParaRPr>
          </a:p>
          <a:p>
            <a:pPr>
              <a:spcBef>
                <a:spcPts val="1200"/>
              </a:spcBef>
            </a:pPr>
            <a:r>
              <a:rPr lang="en-US" u="sng" dirty="0">
                <a:latin typeface="Montserrat" panose="00000500000000000000" pitchFamily="50" charset="0"/>
              </a:rPr>
              <a:t>Contact Methods:</a:t>
            </a:r>
          </a:p>
          <a:p>
            <a:pPr marL="573088" lvl="1" indent="-287338">
              <a:spcAft>
                <a:spcPts val="600"/>
              </a:spcAft>
              <a:buClr>
                <a:srgbClr val="D81E00"/>
              </a:buClr>
              <a:buSzPct val="120000"/>
              <a:buFont typeface="Arial" panose="020B0604020202020204" pitchFamily="34" charset="0"/>
              <a:buChar char="•"/>
            </a:pPr>
            <a:r>
              <a:rPr lang="en-US" dirty="0">
                <a:latin typeface="Montserrat" panose="00000500000000000000" pitchFamily="50" charset="0"/>
              </a:rPr>
              <a:t>Email: </a:t>
            </a:r>
            <a:r>
              <a:rPr lang="en-US" dirty="0">
                <a:latin typeface="Montserrat" panose="00000500000000000000" pitchFamily="50" charset="0"/>
                <a:hlinkClick r:id="rId4"/>
              </a:rPr>
              <a:t>Zachary.Mitchell@hsc.utah.edu</a:t>
            </a:r>
            <a:r>
              <a:rPr lang="en-US" dirty="0">
                <a:latin typeface="Montserrat" panose="00000500000000000000" pitchFamily="50" charset="0"/>
              </a:rPr>
              <a:t> and/or </a:t>
            </a:r>
            <a:r>
              <a:rPr lang="en-US" dirty="0">
                <a:latin typeface="Montserrat" panose="00000500000000000000" pitchFamily="50" charset="0"/>
                <a:hlinkClick r:id="rId5"/>
              </a:rPr>
              <a:t>researchintegrity@utah.edu</a:t>
            </a:r>
            <a:endParaRPr lang="en-US" dirty="0">
              <a:latin typeface="Montserrat" panose="00000500000000000000" pitchFamily="50" charset="0"/>
            </a:endParaRPr>
          </a:p>
          <a:p>
            <a:pPr marL="573088" lvl="1" indent="-287338">
              <a:spcAft>
                <a:spcPts val="600"/>
              </a:spcAft>
              <a:buClr>
                <a:srgbClr val="D81E00"/>
              </a:buClr>
              <a:buSzPct val="120000"/>
              <a:buFont typeface="Arial" panose="020B0604020202020204" pitchFamily="34" charset="0"/>
              <a:buChar char="•"/>
            </a:pPr>
            <a:r>
              <a:rPr lang="en-US" dirty="0">
                <a:latin typeface="Montserrat" panose="00000500000000000000" pitchFamily="50" charset="0"/>
              </a:rPr>
              <a:t>Phone: 801-581-7170</a:t>
            </a:r>
          </a:p>
          <a:p>
            <a:pPr marL="573088" lvl="1" indent="-287338">
              <a:spcAft>
                <a:spcPts val="600"/>
              </a:spcAft>
              <a:buClr>
                <a:srgbClr val="D81E00"/>
              </a:buClr>
              <a:buSzPct val="120000"/>
              <a:buFont typeface="Arial" panose="020B0604020202020204" pitchFamily="34" charset="0"/>
              <a:buChar char="•"/>
            </a:pPr>
            <a:r>
              <a:rPr lang="en-US" dirty="0">
                <a:latin typeface="Montserrat" panose="00000500000000000000" pitchFamily="50" charset="0"/>
              </a:rPr>
              <a:t>Anonymous </a:t>
            </a:r>
            <a:r>
              <a:rPr lang="en-US" dirty="0" err="1">
                <a:latin typeface="Montserrat" panose="00000500000000000000" pitchFamily="50" charset="0"/>
              </a:rPr>
              <a:t>EthicsPoint</a:t>
            </a:r>
            <a:r>
              <a:rPr lang="en-US" dirty="0">
                <a:latin typeface="Montserrat" panose="00000500000000000000" pitchFamily="50" charset="0"/>
              </a:rPr>
              <a:t> Form: </a:t>
            </a:r>
            <a:r>
              <a:rPr lang="en-US" dirty="0">
                <a:latin typeface="Montserrat" panose="00000500000000000000" pitchFamily="50" charset="0"/>
                <a:hlinkClick r:id="rId6"/>
              </a:rPr>
              <a:t>http://www.ethicspoint.com/</a:t>
            </a:r>
            <a:endParaRPr lang="en-US" dirty="0">
              <a:latin typeface="Montserrat" panose="00000500000000000000" pitchFamily="50" charset="0"/>
            </a:endParaRPr>
          </a:p>
        </p:txBody>
      </p:sp>
    </p:spTree>
    <p:extLst>
      <p:ext uri="{BB962C8B-B14F-4D97-AF65-F5344CB8AC3E}">
        <p14:creationId xmlns:p14="http://schemas.microsoft.com/office/powerpoint/2010/main" val="2699097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F194B1-50E4-6846-DC11-D6E7CFD7CC02}"/>
              </a:ext>
            </a:extLst>
          </p:cNvPr>
          <p:cNvPicPr>
            <a:picLocks noChangeAspect="1"/>
          </p:cNvPicPr>
          <p:nvPr/>
        </p:nvPicPr>
        <p:blipFill>
          <a:blip r:embed="rId4"/>
          <a:stretch>
            <a:fillRect/>
          </a:stretch>
        </p:blipFill>
        <p:spPr>
          <a:xfrm>
            <a:off x="1395664" y="3631"/>
            <a:ext cx="10700084" cy="6854369"/>
          </a:xfrm>
          <a:prstGeom prst="rect">
            <a:avLst/>
          </a:prstGeom>
        </p:spPr>
      </p:pic>
    </p:spTree>
    <p:extLst>
      <p:ext uri="{BB962C8B-B14F-4D97-AF65-F5344CB8AC3E}">
        <p14:creationId xmlns:p14="http://schemas.microsoft.com/office/powerpoint/2010/main" val="3101773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348346" y="223157"/>
            <a:ext cx="10510157" cy="939574"/>
          </a:xfrm>
        </p:spPr>
        <p:txBody>
          <a:bodyPr>
            <a:normAutofit/>
          </a:bodyPr>
          <a:lstStyle/>
          <a:p>
            <a:r>
              <a:rPr lang="en-US" sz="4000" dirty="0">
                <a:latin typeface="Montserrat SemiBold" panose="00000700000000000000" pitchFamily="50" charset="0"/>
              </a:rPr>
              <a:t>ORIO Updates and Notifications</a:t>
            </a:r>
          </a:p>
        </p:txBody>
      </p:sp>
      <p:sp>
        <p:nvSpPr>
          <p:cNvPr id="4" name="TextBox 3">
            <a:extLst>
              <a:ext uri="{FF2B5EF4-FFF2-40B4-BE49-F238E27FC236}">
                <a16:creationId xmlns:a16="http://schemas.microsoft.com/office/drawing/2014/main" id="{AF4ECF71-F846-B6C9-6647-9974B6994F6C}"/>
              </a:ext>
            </a:extLst>
          </p:cNvPr>
          <p:cNvSpPr txBox="1"/>
          <p:nvPr/>
        </p:nvSpPr>
        <p:spPr>
          <a:xfrm>
            <a:off x="348346" y="1337623"/>
            <a:ext cx="11843654" cy="4124206"/>
          </a:xfrm>
          <a:prstGeom prst="rect">
            <a:avLst/>
          </a:prstGeom>
          <a:noFill/>
        </p:spPr>
        <p:txBody>
          <a:bodyPr wrap="square" rtlCol="0">
            <a:spAutoFit/>
          </a:bodyPr>
          <a:lstStyle/>
          <a:p>
            <a:pPr>
              <a:spcAft>
                <a:spcPts val="1200"/>
              </a:spcAft>
            </a:pPr>
            <a:r>
              <a:rPr lang="en-US" dirty="0">
                <a:latin typeface="Montserrat" panose="00000500000000000000" pitchFamily="50" charset="0"/>
              </a:rPr>
              <a:t>Federally-Proposed Changes to Research Misconduct Regulations</a:t>
            </a:r>
          </a:p>
          <a:p>
            <a:pPr marL="285750" indent="-285750">
              <a:buFont typeface="Arial" panose="020B0604020202020204" pitchFamily="34" charset="0"/>
              <a:buChar char="•"/>
            </a:pPr>
            <a:r>
              <a:rPr lang="en-US" dirty="0">
                <a:latin typeface="Montserrat" panose="00000500000000000000" pitchFamily="50" charset="0"/>
              </a:rPr>
              <a:t>October 6, 2023: Office for Research Integrity (ORI) published a Notice of Proposed Rulemaking (NPRM) to update the Public Health Service (PHS) Policies on Research Misconduct</a:t>
            </a:r>
          </a:p>
          <a:p>
            <a:endParaRPr lang="en-US"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This is the first revision to the PHS policy since the 2005 (42 CFR Part 93)</a:t>
            </a:r>
          </a:p>
          <a:p>
            <a:pPr marL="285750" indent="-285750">
              <a:buFont typeface="Arial" panose="020B0604020202020204" pitchFamily="34" charset="0"/>
              <a:buChar char="•"/>
            </a:pPr>
            <a:endParaRPr lang="en-US"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The NPRM has undergone extensive review locally and nationally</a:t>
            </a:r>
          </a:p>
          <a:p>
            <a:pPr marL="742950" lvl="1" indent="-285750">
              <a:buFont typeface="Arial" panose="020B0604020202020204" pitchFamily="34" charset="0"/>
              <a:buChar char="•"/>
            </a:pPr>
            <a:r>
              <a:rPr lang="en-US" dirty="0">
                <a:latin typeface="Montserrat" panose="00000500000000000000" pitchFamily="50" charset="0"/>
              </a:rPr>
              <a:t>The University of Utah has provided written comments/responses and added support to letters from national coalitions (i.e., ARIO, COGR, Ropes &amp; Gray LLP) </a:t>
            </a:r>
          </a:p>
          <a:p>
            <a:pPr lvl="1"/>
            <a:endParaRPr lang="en-US"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Drafted revisions to the University’s Research Misconduct Policy, pending finalization, for incorporation in January 2025</a:t>
            </a:r>
          </a:p>
          <a:p>
            <a:pPr marL="285750" indent="-285750">
              <a:buFont typeface="Arial" panose="020B0604020202020204" pitchFamily="34" charset="0"/>
              <a:buChar char="•"/>
            </a:pPr>
            <a:endParaRPr lang="en-US" dirty="0">
              <a:latin typeface="Montserrat" panose="00000500000000000000" pitchFamily="50" charset="0"/>
            </a:endParaRPr>
          </a:p>
          <a:p>
            <a:pPr marL="285750" indent="-285750">
              <a:buFont typeface="Arial" panose="020B0604020202020204" pitchFamily="34" charset="0"/>
              <a:buChar char="•"/>
            </a:pPr>
            <a:r>
              <a:rPr lang="en-US" dirty="0">
                <a:latin typeface="Montserrat" panose="00000500000000000000" pitchFamily="50" charset="0"/>
              </a:rPr>
              <a:t>Final rule expected Summer 2024</a:t>
            </a:r>
          </a:p>
        </p:txBody>
      </p:sp>
    </p:spTree>
    <p:extLst>
      <p:ext uri="{BB962C8B-B14F-4D97-AF65-F5344CB8AC3E}">
        <p14:creationId xmlns:p14="http://schemas.microsoft.com/office/powerpoint/2010/main" val="2499577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1798863" y="4954555"/>
            <a:ext cx="8594273" cy="424543"/>
          </a:xfrm>
        </p:spPr>
        <p:txBody>
          <a:bodyPr>
            <a:noAutofit/>
          </a:bodyPr>
          <a:lstStyle/>
          <a:p>
            <a:pPr algn="ctr">
              <a:lnSpc>
                <a:spcPct val="100000"/>
              </a:lnSpc>
              <a:spcAft>
                <a:spcPts val="600"/>
              </a:spcAft>
            </a:pPr>
            <a:r>
              <a:rPr lang="en-US" sz="5400" dirty="0">
                <a:solidFill>
                  <a:schemeClr val="bg1"/>
                </a:solidFill>
                <a:latin typeface="Montserrat Black" panose="00000A00000000000000" pitchFamily="50" charset="0"/>
              </a:rPr>
              <a:t>THANK YOU</a:t>
            </a:r>
          </a:p>
        </p:txBody>
      </p:sp>
      <p:sp>
        <p:nvSpPr>
          <p:cNvPr id="4" name="Title 1">
            <a:extLst>
              <a:ext uri="{FF2B5EF4-FFF2-40B4-BE49-F238E27FC236}">
                <a16:creationId xmlns:a16="http://schemas.microsoft.com/office/drawing/2014/main" id="{6C2767E5-A7AF-CE10-91D6-6DD554325C9B}"/>
              </a:ext>
            </a:extLst>
          </p:cNvPr>
          <p:cNvSpPr txBox="1">
            <a:spLocks/>
          </p:cNvSpPr>
          <p:nvPr/>
        </p:nvSpPr>
        <p:spPr>
          <a:xfrm>
            <a:off x="1875063" y="5581260"/>
            <a:ext cx="8441872" cy="4245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hlinkClick r:id="rId3">
                  <a:extLst>
                    <a:ext uri="{A12FA001-AC4F-418D-AE19-62706E023703}">
                      <ahyp:hlinkClr xmlns:ahyp="http://schemas.microsoft.com/office/drawing/2018/hyperlinkcolor" val="tx"/>
                    </a:ext>
                  </a:extLst>
                </a:hlinkClick>
              </a:rPr>
              <a:t>https://integrity.research.utah.edu</a:t>
            </a:r>
            <a:endParaRPr lang="en-US" sz="2800" b="1" dirty="0">
              <a:solidFill>
                <a:schemeClr val="bg1"/>
              </a:solidFill>
            </a:endParaRPr>
          </a:p>
          <a:p>
            <a:pPr algn="ctr"/>
            <a:r>
              <a:rPr lang="en-US" sz="2800" b="1" dirty="0">
                <a:solidFill>
                  <a:schemeClr val="bg1"/>
                </a:solidFill>
              </a:rPr>
              <a:t>(801) 581-7170</a:t>
            </a:r>
          </a:p>
        </p:txBody>
      </p:sp>
    </p:spTree>
    <p:extLst>
      <p:ext uri="{BB962C8B-B14F-4D97-AF65-F5344CB8AC3E}">
        <p14:creationId xmlns:p14="http://schemas.microsoft.com/office/powerpoint/2010/main" val="2815379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p:txBody>
          <a:bodyPr anchor="t" anchorCtr="0">
            <a:normAutofit/>
          </a:bodyPr>
          <a:lstStyle/>
          <a:p>
            <a:pPr>
              <a:lnSpc>
                <a:spcPct val="100000"/>
              </a:lnSpc>
              <a:spcAft>
                <a:spcPts val="300"/>
              </a:spcAft>
            </a:pPr>
            <a:r>
              <a:rPr lang="en-US" sz="4000" dirty="0">
                <a:latin typeface="Montserrat SemiBold" panose="00000700000000000000" pitchFamily="50" charset="0"/>
              </a:rPr>
              <a:t>Potential Federal Landscape Changes</a:t>
            </a:r>
          </a:p>
        </p:txBody>
      </p:sp>
      <p:sp>
        <p:nvSpPr>
          <p:cNvPr id="3" name="Content Placeholder 2">
            <a:extLst>
              <a:ext uri="{FF2B5EF4-FFF2-40B4-BE49-F238E27FC236}">
                <a16:creationId xmlns:a16="http://schemas.microsoft.com/office/drawing/2014/main" id="{DF938FD4-C8F7-F013-1D34-04C3C62ECEE3}"/>
              </a:ext>
            </a:extLst>
          </p:cNvPr>
          <p:cNvSpPr>
            <a:spLocks noGrp="1"/>
          </p:cNvSpPr>
          <p:nvPr>
            <p:ph idx="1"/>
          </p:nvPr>
        </p:nvSpPr>
        <p:spPr>
          <a:xfrm>
            <a:off x="838200" y="1825624"/>
            <a:ext cx="10515600" cy="4817771"/>
          </a:xfrm>
        </p:spPr>
        <p:txBody>
          <a:bodyPr>
            <a:normAutofit fontScale="85000" lnSpcReduction="20000"/>
          </a:bodyPr>
          <a:lstStyle/>
          <a:p>
            <a:pPr algn="l" fontAlgn="base"/>
            <a:r>
              <a:rPr lang="en-US" b="1" i="0" dirty="0">
                <a:solidFill>
                  <a:srgbClr val="000000"/>
                </a:solidFill>
                <a:effectLst/>
              </a:rPr>
              <a:t>U.S. Office of Research Integrity</a:t>
            </a:r>
          </a:p>
          <a:p>
            <a:pPr lvl="1" fontAlgn="base"/>
            <a:r>
              <a:rPr lang="en-US" dirty="0">
                <a:solidFill>
                  <a:srgbClr val="000000"/>
                </a:solidFill>
              </a:rPr>
              <a:t>Revisions to research misconduct processes</a:t>
            </a:r>
          </a:p>
          <a:p>
            <a:pPr lvl="1" fontAlgn="base"/>
            <a:r>
              <a:rPr lang="en-US" dirty="0">
                <a:solidFill>
                  <a:srgbClr val="000000"/>
                </a:solidFill>
              </a:rPr>
              <a:t>Refined definition of research integrity</a:t>
            </a:r>
          </a:p>
          <a:p>
            <a:pPr lvl="1" fontAlgn="base"/>
            <a:endParaRPr lang="en-US" dirty="0">
              <a:solidFill>
                <a:srgbClr val="000000"/>
              </a:solidFill>
            </a:endParaRPr>
          </a:p>
          <a:p>
            <a:pPr fontAlgn="base"/>
            <a:r>
              <a:rPr lang="en-US" b="1" dirty="0">
                <a:solidFill>
                  <a:srgbClr val="000000"/>
                </a:solidFill>
              </a:rPr>
              <a:t>NIH &amp; NSF Expectations about AI Use</a:t>
            </a:r>
          </a:p>
          <a:p>
            <a:pPr lvl="1" fontAlgn="base"/>
            <a:r>
              <a:rPr lang="en-US" dirty="0">
                <a:solidFill>
                  <a:srgbClr val="000000"/>
                </a:solidFill>
              </a:rPr>
              <a:t>Guidelines for using AI (</a:t>
            </a:r>
            <a:r>
              <a:rPr lang="en-US" dirty="0">
                <a:hlinkClick r:id="rId3"/>
              </a:rPr>
              <a:t>Notice to research community: Use of generative artificial intelligence technology in the NSF merit review process | NSF - National Science Foundation</a:t>
            </a:r>
            <a:r>
              <a:rPr lang="en-US" dirty="0"/>
              <a:t>)</a:t>
            </a:r>
            <a:endParaRPr lang="en-US" dirty="0">
              <a:solidFill>
                <a:srgbClr val="000000"/>
              </a:solidFill>
            </a:endParaRPr>
          </a:p>
          <a:p>
            <a:pPr lvl="1" fontAlgn="base"/>
            <a:endParaRPr lang="en-US" i="0" dirty="0">
              <a:solidFill>
                <a:srgbClr val="000000"/>
              </a:solidFill>
              <a:effectLst/>
            </a:endParaRPr>
          </a:p>
          <a:p>
            <a:pPr algn="l" fontAlgn="base"/>
            <a:r>
              <a:rPr lang="en-US" b="1" i="0" dirty="0">
                <a:solidFill>
                  <a:srgbClr val="000000"/>
                </a:solidFill>
                <a:effectLst/>
              </a:rPr>
              <a:t>LabArchives</a:t>
            </a:r>
            <a:endParaRPr lang="en-US" b="0" i="0" dirty="0">
              <a:solidFill>
                <a:srgbClr val="000000"/>
              </a:solidFill>
              <a:effectLst/>
            </a:endParaRPr>
          </a:p>
          <a:p>
            <a:pPr lvl="1" fontAlgn="base"/>
            <a:r>
              <a:rPr lang="en-US" b="0" i="0" dirty="0">
                <a:solidFill>
                  <a:srgbClr val="000000"/>
                </a:solidFill>
                <a:effectLst/>
              </a:rPr>
              <a:t>Working with the Marriott Library on accessing and using LabArchives (</a:t>
            </a:r>
            <a:r>
              <a:rPr lang="en-US" b="0" i="0" dirty="0">
                <a:solidFill>
                  <a:srgbClr val="000000"/>
                </a:solidFill>
                <a:effectLst/>
                <a:hlinkClick r:id="rId4"/>
              </a:rPr>
              <a:t>Home - LabArchives - ULibraries Research Guides at University of Utah</a:t>
            </a:r>
            <a:r>
              <a:rPr lang="en-US" b="0" i="0" dirty="0">
                <a:solidFill>
                  <a:srgbClr val="000000"/>
                </a:solidFill>
                <a:effectLst/>
              </a:rPr>
              <a:t>)</a:t>
            </a:r>
          </a:p>
          <a:p>
            <a:pPr lvl="1" fontAlgn="base"/>
            <a:r>
              <a:rPr lang="en-US" dirty="0">
                <a:solidFill>
                  <a:srgbClr val="000000"/>
                </a:solidFill>
              </a:rPr>
              <a:t>Federal discussions about required use of electronic notebooks (NIH RCR training)</a:t>
            </a:r>
          </a:p>
          <a:p>
            <a:pPr lvl="1" fontAlgn="base"/>
            <a:endParaRPr lang="en-US" b="0" i="0" dirty="0">
              <a:solidFill>
                <a:srgbClr val="000000"/>
              </a:solidFill>
              <a:effectLst/>
            </a:endParaRPr>
          </a:p>
          <a:p>
            <a:r>
              <a:rPr lang="en-US" b="1" dirty="0"/>
              <a:t>Task Force on Repatriation of Materials, Artifacts, and Digital Items</a:t>
            </a:r>
          </a:p>
          <a:p>
            <a:pPr lvl="1"/>
            <a:r>
              <a:rPr lang="en-US" dirty="0"/>
              <a:t>Drafting policy for UU to establish a holistic process for returning physical and digital artifacts, data, materials, and remains to Indigenous groups</a:t>
            </a:r>
            <a:endParaRPr lang="en-US" b="0" i="0" dirty="0">
              <a:solidFill>
                <a:srgbClr val="000000"/>
              </a:solidFill>
              <a:effectLst/>
            </a:endParaRPr>
          </a:p>
          <a:p>
            <a:pPr marL="457200" lvl="1" indent="0" fontAlgn="base">
              <a:buNone/>
            </a:pPr>
            <a:endParaRPr lang="en-US" b="0" i="0" dirty="0">
              <a:solidFill>
                <a:srgbClr val="000000"/>
              </a:solidFill>
              <a:effectLst/>
            </a:endParaRPr>
          </a:p>
        </p:txBody>
      </p:sp>
    </p:spTree>
    <p:extLst>
      <p:ext uri="{BB962C8B-B14F-4D97-AF65-F5344CB8AC3E}">
        <p14:creationId xmlns:p14="http://schemas.microsoft.com/office/powerpoint/2010/main" val="1265397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6B13-690B-C38B-A880-050B308FF811}"/>
              </a:ext>
            </a:extLst>
          </p:cNvPr>
          <p:cNvSpPr>
            <a:spLocks noGrp="1"/>
          </p:cNvSpPr>
          <p:nvPr>
            <p:ph type="title"/>
          </p:nvPr>
        </p:nvSpPr>
        <p:spPr>
          <a:xfrm>
            <a:off x="1472664" y="365125"/>
            <a:ext cx="9881135" cy="1127773"/>
          </a:xfrm>
        </p:spPr>
        <p:txBody>
          <a:bodyPr>
            <a:normAutofit fontScale="90000"/>
          </a:bodyPr>
          <a:lstStyle/>
          <a:p>
            <a:r>
              <a:rPr lang="en-US" sz="4000" b="1" dirty="0">
                <a:latin typeface="Montserrat SemiBold" panose="00000700000000000000" pitchFamily="2" charset="0"/>
              </a:rPr>
              <a:t>UU Forthcoming Policies and Policy Updates</a:t>
            </a:r>
          </a:p>
        </p:txBody>
      </p:sp>
      <p:sp>
        <p:nvSpPr>
          <p:cNvPr id="5" name="Content Placeholder 4">
            <a:extLst>
              <a:ext uri="{FF2B5EF4-FFF2-40B4-BE49-F238E27FC236}">
                <a16:creationId xmlns:a16="http://schemas.microsoft.com/office/drawing/2014/main" id="{00369079-72FE-4DE8-66CD-3EF7E1930905}"/>
              </a:ext>
            </a:extLst>
          </p:cNvPr>
          <p:cNvSpPr>
            <a:spLocks noGrp="1"/>
          </p:cNvSpPr>
          <p:nvPr>
            <p:ph idx="1"/>
          </p:nvPr>
        </p:nvSpPr>
        <p:spPr>
          <a:xfrm>
            <a:off x="1472664" y="1592359"/>
            <a:ext cx="9881135" cy="4900515"/>
          </a:xfrm>
        </p:spPr>
        <p:txBody>
          <a:bodyPr>
            <a:normAutofit/>
          </a:bodyPr>
          <a:lstStyle/>
          <a:p>
            <a:r>
              <a:rPr lang="en-US" dirty="0"/>
              <a:t>General Research Policy on Sponsored Research (with OSP)</a:t>
            </a:r>
          </a:p>
          <a:p>
            <a:pPr marL="0" indent="0">
              <a:buNone/>
            </a:pPr>
            <a:endParaRPr lang="en-US" dirty="0"/>
          </a:p>
          <a:p>
            <a:r>
              <a:rPr lang="en-US" dirty="0"/>
              <a:t>New guidelines on managing unprofessional behaviors in the research environment</a:t>
            </a:r>
          </a:p>
          <a:p>
            <a:pPr marL="0" indent="0">
              <a:buNone/>
            </a:pPr>
            <a:endParaRPr lang="en-US" dirty="0"/>
          </a:p>
          <a:p>
            <a:r>
              <a:rPr lang="en-US" dirty="0"/>
              <a:t>New policy on data stewardship &amp; management</a:t>
            </a:r>
          </a:p>
          <a:p>
            <a:pPr lvl="1"/>
            <a:r>
              <a:rPr lang="en-US" dirty="0"/>
              <a:t>Includes connection to NIH data management &amp; sharing plans</a:t>
            </a:r>
          </a:p>
          <a:p>
            <a:endParaRPr lang="en-US" dirty="0"/>
          </a:p>
          <a:p>
            <a:r>
              <a:rPr lang="en-US" dirty="0"/>
              <a:t>New policy on foreign influence</a:t>
            </a:r>
          </a:p>
          <a:p>
            <a:pPr marL="0" indent="0">
              <a:buNone/>
            </a:pPr>
            <a:endParaRPr lang="en-US" dirty="0"/>
          </a:p>
        </p:txBody>
      </p:sp>
    </p:spTree>
    <p:extLst>
      <p:ext uri="{BB962C8B-B14F-4D97-AF65-F5344CB8AC3E}">
        <p14:creationId xmlns:p14="http://schemas.microsoft.com/office/powerpoint/2010/main" val="2662823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56A5-7672-05F1-51F5-EF6C74732339}"/>
              </a:ext>
            </a:extLst>
          </p:cNvPr>
          <p:cNvSpPr>
            <a:spLocks noGrp="1"/>
          </p:cNvSpPr>
          <p:nvPr>
            <p:ph type="title"/>
          </p:nvPr>
        </p:nvSpPr>
        <p:spPr>
          <a:xfrm>
            <a:off x="838200" y="18255"/>
            <a:ext cx="10515600" cy="1325563"/>
          </a:xfrm>
        </p:spPr>
        <p:txBody>
          <a:bodyPr>
            <a:normAutofit/>
          </a:bodyPr>
          <a:lstStyle/>
          <a:p>
            <a:r>
              <a:rPr lang="en-US" sz="4000" dirty="0">
                <a:latin typeface="Montserrat SemiBold" panose="00000700000000000000" pitchFamily="50" charset="0"/>
              </a:rPr>
              <a:t>ORIC Events</a:t>
            </a:r>
          </a:p>
        </p:txBody>
      </p:sp>
      <p:sp>
        <p:nvSpPr>
          <p:cNvPr id="3" name="Content Placeholder 2">
            <a:extLst>
              <a:ext uri="{FF2B5EF4-FFF2-40B4-BE49-F238E27FC236}">
                <a16:creationId xmlns:a16="http://schemas.microsoft.com/office/drawing/2014/main" id="{B987388E-0F93-A762-C1AA-8E013412B26E}"/>
              </a:ext>
            </a:extLst>
          </p:cNvPr>
          <p:cNvSpPr>
            <a:spLocks noGrp="1"/>
          </p:cNvSpPr>
          <p:nvPr>
            <p:ph idx="1"/>
          </p:nvPr>
        </p:nvSpPr>
        <p:spPr/>
        <p:txBody>
          <a:bodyPr vert="horz" lIns="91440" tIns="45720" rIns="91440" bIns="45720" rtlCol="0" anchor="t">
            <a:normAutofit/>
          </a:bodyPr>
          <a:lstStyle/>
          <a:p>
            <a:r>
              <a:rPr lang="en-US" b="1" dirty="0"/>
              <a:t>Enhancing Research Mentoring Symposium</a:t>
            </a:r>
          </a:p>
          <a:p>
            <a:pPr lvl="1"/>
            <a:r>
              <a:rPr lang="en-US" dirty="0"/>
              <a:t>Alumni House on Tuesday, March 12, 2024 from 8:30 a.m. to 3:00 p.m.</a:t>
            </a:r>
          </a:p>
          <a:p>
            <a:pPr marL="1314450" lvl="3"/>
            <a:r>
              <a:rPr lang="en-US" sz="2000" dirty="0">
                <a:solidFill>
                  <a:srgbClr val="0000FF"/>
                </a:solidFill>
                <a:ea typeface="+mn-lt"/>
                <a:cs typeface="+mn-lt"/>
                <a:hlinkClick r:id="rId3"/>
              </a:rPr>
              <a:t>https://www.signupgenius.com/go/805054AA9A92AA64-46315763-university</a:t>
            </a:r>
            <a:endParaRPr lang="en-US" sz="2000">
              <a:ea typeface="Calibri" panose="020F0502020204030204"/>
              <a:cs typeface="Calibri" panose="020F0502020204030204"/>
            </a:endParaRPr>
          </a:p>
          <a:p>
            <a:endParaRPr lang="en-US" dirty="0"/>
          </a:p>
          <a:p>
            <a:r>
              <a:rPr lang="en-US" b="1" dirty="0"/>
              <a:t>AI Ethics Forum</a:t>
            </a:r>
          </a:p>
          <a:p>
            <a:pPr lvl="1"/>
            <a:r>
              <a:rPr lang="en-US" dirty="0"/>
              <a:t>Connecting with Responsible AI Initiative from VPR’s Office</a:t>
            </a:r>
          </a:p>
          <a:p>
            <a:pPr lvl="1"/>
            <a:r>
              <a:rPr lang="en-US" dirty="0"/>
              <a:t>Connecting with DATASET Initiative &amp; Digital Humanities Utah</a:t>
            </a:r>
          </a:p>
          <a:p>
            <a:pPr lvl="1"/>
            <a:r>
              <a:rPr lang="en-US" dirty="0"/>
              <a:t>Location &amp; Date: TBD</a:t>
            </a:r>
          </a:p>
          <a:p>
            <a:endParaRPr lang="en-US" dirty="0"/>
          </a:p>
        </p:txBody>
      </p:sp>
    </p:spTree>
    <p:extLst>
      <p:ext uri="{BB962C8B-B14F-4D97-AF65-F5344CB8AC3E}">
        <p14:creationId xmlns:p14="http://schemas.microsoft.com/office/powerpoint/2010/main" val="267079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D50CB-F872-6B2F-0DDA-3EC045F7C9ED}"/>
              </a:ext>
            </a:extLst>
          </p:cNvPr>
          <p:cNvSpPr txBox="1"/>
          <p:nvPr/>
        </p:nvSpPr>
        <p:spPr>
          <a:xfrm>
            <a:off x="4024085" y="2967335"/>
            <a:ext cx="6531430" cy="1938992"/>
          </a:xfrm>
          <a:prstGeom prst="rect">
            <a:avLst/>
          </a:prstGeom>
          <a:noFill/>
        </p:spPr>
        <p:txBody>
          <a:bodyPr wrap="square" rtlCol="0">
            <a:spAutoFit/>
          </a:bodyPr>
          <a:lstStyle/>
          <a:p>
            <a:pPr algn="ctr"/>
            <a:r>
              <a:rPr lang="en-US" sz="2400" b="1" dirty="0">
                <a:latin typeface="Montserrat" panose="00000500000000000000" pitchFamily="50" charset="0"/>
              </a:rPr>
              <a:t>Emily Ostrander, Director</a:t>
            </a:r>
          </a:p>
          <a:p>
            <a:pPr algn="ctr"/>
            <a:endParaRPr lang="en-US" sz="2400" dirty="0">
              <a:latin typeface="Montserrat" panose="00000500000000000000" pitchFamily="50" charset="0"/>
            </a:endParaRPr>
          </a:p>
          <a:p>
            <a:pPr algn="ctr"/>
            <a:r>
              <a:rPr lang="en-US" sz="2400" dirty="0">
                <a:latin typeface="Montserrat" panose="00000500000000000000" pitchFamily="50" charset="0"/>
              </a:rPr>
              <a:t>coi.utah.edu</a:t>
            </a:r>
          </a:p>
          <a:p>
            <a:pPr algn="ctr"/>
            <a:endParaRPr lang="en-US" sz="2400" dirty="0">
              <a:latin typeface="Montserrat" panose="00000500000000000000" pitchFamily="50" charset="0"/>
            </a:endParaRPr>
          </a:p>
          <a:p>
            <a:pPr algn="ctr"/>
            <a:r>
              <a:rPr lang="en-US" sz="2400" dirty="0">
                <a:latin typeface="Montserrat" panose="00000500000000000000" pitchFamily="50" charset="0"/>
              </a:rPr>
              <a:t>801-587-3232</a:t>
            </a:r>
          </a:p>
        </p:txBody>
      </p:sp>
      <p:pic>
        <p:nvPicPr>
          <p:cNvPr id="6" name="Picture 5" descr="A red square with white letters&#10;&#10;Description automatically generated">
            <a:extLst>
              <a:ext uri="{FF2B5EF4-FFF2-40B4-BE49-F238E27FC236}">
                <a16:creationId xmlns:a16="http://schemas.microsoft.com/office/drawing/2014/main" id="{43CBBFDD-0785-625B-E780-E22F66B3C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0" y="497911"/>
            <a:ext cx="7772400" cy="2113262"/>
          </a:xfrm>
          <a:prstGeom prst="rect">
            <a:avLst/>
          </a:prstGeom>
        </p:spPr>
      </p:pic>
    </p:spTree>
    <p:extLst>
      <p:ext uri="{BB962C8B-B14F-4D97-AF65-F5344CB8AC3E}">
        <p14:creationId xmlns:p14="http://schemas.microsoft.com/office/powerpoint/2010/main" val="2391666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8015</TotalTime>
  <Words>3576</Words>
  <Application>Microsoft Macintosh PowerPoint</Application>
  <PresentationFormat>Widescreen</PresentationFormat>
  <Paragraphs>563</Paragraphs>
  <Slides>54</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8" baseType="lpstr">
      <vt:lpstr>Arial</vt:lpstr>
      <vt:lpstr>Calibri</vt:lpstr>
      <vt:lpstr>Calibri Light</vt:lpstr>
      <vt:lpstr>Google Sans</vt:lpstr>
      <vt:lpstr>Lato</vt:lpstr>
      <vt:lpstr>Montserrat</vt:lpstr>
      <vt:lpstr>Montserrat Black</vt:lpstr>
      <vt:lpstr>Montserrat SemiBold</vt:lpstr>
      <vt:lpstr>MyriadPro</vt:lpstr>
      <vt:lpstr>Tahoma</vt:lpstr>
      <vt:lpstr>Times New Roman</vt:lpstr>
      <vt:lpstr>Wingdings</vt:lpstr>
      <vt:lpstr>Office Theme</vt:lpstr>
      <vt:lpstr>Acrobat Document</vt:lpstr>
      <vt:lpstr>Office Research Integrity &amp; Compliance: Annual Update</vt:lpstr>
      <vt:lpstr>PowerPoint Presentation</vt:lpstr>
      <vt:lpstr>ORIC Overview</vt:lpstr>
      <vt:lpstr>ORIC Units</vt:lpstr>
      <vt:lpstr>Federal Landscape Changes</vt:lpstr>
      <vt:lpstr>Potential Federal Landscape Changes</vt:lpstr>
      <vt:lpstr>UU Forthcoming Policies and Policy Updates</vt:lpstr>
      <vt:lpstr>ORIC Events</vt:lpstr>
      <vt:lpstr>PowerPoint Presentation</vt:lpstr>
      <vt:lpstr>Conflict of Interest Office</vt:lpstr>
      <vt:lpstr>PowerPoint Presentation</vt:lpstr>
      <vt:lpstr>COI Updates and Notifications</vt:lpstr>
      <vt:lpstr>COI &amp; Other University Policies</vt:lpstr>
      <vt:lpstr>COI Contact Information</vt:lpstr>
      <vt:lpstr>PowerPoint Presentation</vt:lpstr>
      <vt:lpstr>Office of Foreign Influence</vt:lpstr>
      <vt:lpstr>Office of Foreign Influence</vt:lpstr>
      <vt:lpstr>PowerPoint Presentation</vt:lpstr>
      <vt:lpstr>Office of Foreign Influence Updates and Notifications</vt:lpstr>
      <vt:lpstr>Office of Foreign Influence </vt:lpstr>
      <vt:lpstr>PowerPoint Presentation</vt:lpstr>
      <vt:lpstr>Institutional Biosafety Committee (IBC)  Neil E. Bowles, Ph.D. IBC Director and University of Utah Biosafety Officer</vt:lpstr>
      <vt:lpstr>Institutional Biosafety Committee (IBC)</vt:lpstr>
      <vt:lpstr>PowerPoint Presentation</vt:lpstr>
      <vt:lpstr>Institutional Biosafety Committee (IBC) Updates and Notifications</vt:lpstr>
      <vt:lpstr>PowerPoint Presentation</vt:lpstr>
      <vt:lpstr>Institutional Review Board (IRB)</vt:lpstr>
      <vt:lpstr>PowerPoint Presentation</vt:lpstr>
      <vt:lpstr>PowerPoint Presentation</vt:lpstr>
      <vt:lpstr>Office of Research Participant Advocacy</vt:lpstr>
      <vt:lpstr>PowerPoint Presentation</vt:lpstr>
      <vt:lpstr>PowerPoint Presentation</vt:lpstr>
      <vt:lpstr> Looking Ahead in 2024</vt:lpstr>
      <vt:lpstr>Office of Research Participant Advocacy Team</vt:lpstr>
      <vt:lpstr>PowerPoint Presentation</vt:lpstr>
      <vt:lpstr>Office of Quality Compliance (OQC)</vt:lpstr>
      <vt:lpstr>PowerPoint Presentation</vt:lpstr>
      <vt:lpstr>Office of Quality Compliance (OQC) Updates and Notifications</vt:lpstr>
      <vt:lpstr>Office of Quality Compliance (OQC) </vt:lpstr>
      <vt:lpstr>PowerPoint Presentation</vt:lpstr>
      <vt:lpstr>Research Education (REd)</vt:lpstr>
      <vt:lpstr>PowerPoint Presentation</vt:lpstr>
      <vt:lpstr>Updates and Notifications</vt:lpstr>
      <vt:lpstr>PowerPoint Presentation</vt:lpstr>
      <vt:lpstr>Utah Resource for Genetic and Epidemiologic Research (RGE)</vt:lpstr>
      <vt:lpstr>Data Sources</vt:lpstr>
      <vt:lpstr>2023 Highlights</vt:lpstr>
      <vt:lpstr>RGE Updates and Notifications</vt:lpstr>
      <vt:lpstr>RGE Contact Information</vt:lpstr>
      <vt:lpstr>PowerPoint Presentation</vt:lpstr>
      <vt:lpstr>Office of the Research Integrity Officer (ORIO)</vt:lpstr>
      <vt:lpstr>PowerPoint Presentation</vt:lpstr>
      <vt:lpstr>ORIO Updates and Notifications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Mleynek</dc:creator>
  <cp:lastModifiedBy>Heather Sudbury</cp:lastModifiedBy>
  <cp:revision>49</cp:revision>
  <dcterms:created xsi:type="dcterms:W3CDTF">2023-06-01T18:19:34Z</dcterms:created>
  <dcterms:modified xsi:type="dcterms:W3CDTF">2024-01-10T18:33:25Z</dcterms:modified>
</cp:coreProperties>
</file>